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15:clr>
            <a:srgbClr val="747775"/>
          </p15:clr>
        </p15:guide>
        <p15:guide id="2" orient="horz" pos="216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gusFlY77q0ogHru1xZ/UDaJ+XPd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nyaporn Phengcha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62BCBF3-D27D-475C-B8E5-775AF3DE4C8E}">
  <a:tblStyle styleId="{F62BCBF3-D27D-475C-B8E5-775AF3DE4C8E}"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512" y="52"/>
      </p:cViewPr>
      <p:guideLst>
        <p:guide/>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customschemas.google.com/relationships/presentationmetadata" Target="metadata"/><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5-22T15:45:25.592" idx="1">
    <p:pos x="1878" y="3339"/>
    <p:text>- Replaced upper image of EDTA_HEPES
- lifetime written in the images are average lifetime of the whole images</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Nl3I-y4"/>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029fe7d63c_0_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g2029fe7d63c_0_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g2029fe7d63c_0_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b="1"/>
              <a:t>Figure 14 Fluorescent Lifetime Microscopy images showing metaphase chromosome spreads from different human and animal cell lines: </a:t>
            </a:r>
            <a:r>
              <a:rPr lang="en-GB"/>
              <a:t>Chromosome spreads were prepared following an 16 hour colcemid arresting cells at metaphase, after which they underwent a KCl hypotonic treatment and fixation using MAA. Cells were then mounted onto humidified slides from a height of 30 cm’s, and stained with 4 µM fresh DAPI. With the cell lines used: </a:t>
            </a:r>
            <a:r>
              <a:rPr lang="en-GB" b="1"/>
              <a:t>(A)</a:t>
            </a:r>
            <a:r>
              <a:rPr lang="en-GB"/>
              <a:t> HEK293T, </a:t>
            </a:r>
            <a:r>
              <a:rPr lang="en-GB" b="1"/>
              <a:t>(B)</a:t>
            </a:r>
            <a:r>
              <a:rPr lang="en-GB"/>
              <a:t> HeLa,</a:t>
            </a:r>
            <a:r>
              <a:rPr lang="en-GB" b="1"/>
              <a:t>(C)</a:t>
            </a:r>
            <a:r>
              <a:rPr lang="en-GB"/>
              <a:t> T cells, </a:t>
            </a:r>
            <a:r>
              <a:rPr lang="en-GB" b="1"/>
              <a:t>(D)</a:t>
            </a:r>
            <a:r>
              <a:rPr lang="en-GB"/>
              <a:t> CHO cells and </a:t>
            </a:r>
            <a:r>
              <a:rPr lang="en-GB" b="1"/>
              <a:t>(E)</a:t>
            </a:r>
            <a:r>
              <a:rPr lang="en-GB"/>
              <a:t> Gerbil Spleen cells . Fluorescent lifetime (ns) is displayed using a false-colour scale, with red representing a short fluorescent lifetime and blue representing a longer fluorescent lifetime. All human cell lines (</a:t>
            </a:r>
            <a:r>
              <a:rPr lang="en-GB" b="1"/>
              <a:t>A-C) </a:t>
            </a:r>
            <a:r>
              <a:rPr lang="en-GB"/>
              <a:t>show a decrease in fluorescent lifetime at the centromeric region of specific chromosomes within spreads, while no difference is seen in non-human cell lines (</a:t>
            </a:r>
            <a:r>
              <a:rPr lang="en-GB" b="1"/>
              <a:t>D-E)</a:t>
            </a:r>
            <a:r>
              <a:rPr lang="en-GB"/>
              <a:t>. White arrows show examples of chromosomal aberrations. </a:t>
            </a:r>
            <a:endParaRPr b="1"/>
          </a:p>
          <a:p>
            <a:pPr marL="0" lvl="0" indent="0" algn="l" rtl="0">
              <a:lnSpc>
                <a:spcPct val="100000"/>
              </a:lnSpc>
              <a:spcBef>
                <a:spcPts val="0"/>
              </a:spcBef>
              <a:spcAft>
                <a:spcPts val="0"/>
              </a:spcAft>
              <a:buSzPts val="1400"/>
              <a:buNone/>
            </a:pPr>
            <a:endParaRPr/>
          </a:p>
        </p:txBody>
      </p:sp>
      <p:sp>
        <p:nvSpPr>
          <p:cNvPr id="201" name="Google Shape;20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dc0a8e38cb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g2dc0a8e38cb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g2dc0a8e38cb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2dc0a8e38cb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g2dc0a8e38cb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g2dc0a8e38cb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e0c79f6c0b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2e0c79f6c0b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g2e0c79f6c0b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1100"/>
              <a:buFont typeface="Arial"/>
              <a:buNone/>
            </a:pPr>
            <a:r>
              <a:rPr lang="en-GB" sz="1800"/>
              <a:t>Excitation sources for the multiphoton FLIM were from a Mira 900F (Ti-sapphire laser (Coherent Ltd., UK, Tunable 700-980 nm, pulse length 180- 200 fs) pumped by a Verdi V18, operating at 532 nm with a CW outputs. In this study, the laser was tuned to 760 nm. Photons were detected by a hybrid detector HPM 100-40, connected to a time correlated single photon counting PC module, SPC830 (Becker and Hickl). The data were then analysed using SPCImage that calculates the decay curve of the fluorophores and generates a lifetime value at each pixel of the image.</a:t>
            </a:r>
            <a:endParaRPr/>
          </a:p>
        </p:txBody>
      </p:sp>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7" name="Google Shape;11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dc0a8e38cb_2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2dc0a8e38cb_2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g2dc0a8e38cb_2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2defe57531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2defe57531b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g2defe57531b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2dc0a8e38cb_2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2dc0a8e38cb_2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g2dc0a8e38cb_2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dc0a8e38cb_2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2dc0a8e38cb_2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g2dc0a8e38cb_2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2"/>
        <p:cNvGrpSpPr/>
        <p:nvPr/>
      </p:nvGrpSpPr>
      <p:grpSpPr>
        <a:xfrm>
          <a:off x="0" y="0"/>
          <a:ext cx="0" cy="0"/>
          <a:chOff x="0" y="0"/>
          <a:chExt cx="0" cy="0"/>
        </a:xfrm>
      </p:grpSpPr>
      <p:sp>
        <p:nvSpPr>
          <p:cNvPr id="43" name="Google Shape;43;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1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1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1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1"/>
          <p:cNvSpPr>
            <a:spLocks noGrp="1"/>
          </p:cNvSpPr>
          <p:nvPr>
            <p:ph type="pic" idx="2"/>
          </p:nvPr>
        </p:nvSpPr>
        <p:spPr>
          <a:xfrm>
            <a:off x="5183188" y="987425"/>
            <a:ext cx="6172200" cy="4873625"/>
          </a:xfrm>
          <a:prstGeom prst="rect">
            <a:avLst/>
          </a:prstGeom>
          <a:noFill/>
          <a:ln>
            <a:noFill/>
          </a:ln>
        </p:spPr>
      </p:sp>
      <p:sp>
        <p:nvSpPr>
          <p:cNvPr id="68" name="Google Shape;68;p2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2029fe7d63c_0_70"/>
          <p:cNvSpPr txBox="1"/>
          <p:nvPr/>
        </p:nvSpPr>
        <p:spPr>
          <a:xfrm>
            <a:off x="152400" y="6282500"/>
            <a:ext cx="124710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800"/>
              <a:buFont typeface="Arial"/>
              <a:buNone/>
            </a:pPr>
            <a:r>
              <a:rPr lang="en-GB" b="1" i="0" u="none" strike="noStrike" cap="none">
                <a:solidFill>
                  <a:schemeClr val="dk1"/>
                </a:solidFill>
                <a:latin typeface="Times New Roman"/>
                <a:ea typeface="Times New Roman"/>
                <a:cs typeface="Times New Roman"/>
                <a:sym typeface="Times New Roman"/>
              </a:rPr>
              <a:t>Figure </a:t>
            </a:r>
            <a:r>
              <a:rPr lang="en-GB" b="1">
                <a:solidFill>
                  <a:schemeClr val="dk1"/>
                </a:solidFill>
                <a:latin typeface="Times New Roman"/>
                <a:ea typeface="Times New Roman"/>
                <a:cs typeface="Times New Roman"/>
                <a:sym typeface="Times New Roman"/>
              </a:rPr>
              <a:t>1</a:t>
            </a:r>
            <a:r>
              <a:rPr lang="en-GB" b="1" i="0" u="none" strike="noStrike" cap="none">
                <a:solidFill>
                  <a:schemeClr val="dk1"/>
                </a:solidFill>
                <a:latin typeface="Times New Roman"/>
                <a:ea typeface="Times New Roman"/>
                <a:cs typeface="Times New Roman"/>
                <a:sym typeface="Times New Roman"/>
              </a:rPr>
              <a:t>. A. Flow diagram showing preparation of chromosomes including irradiation steps.  </a:t>
            </a:r>
            <a:endParaRPr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0" name="Google Shape;90;g2029fe7d63c_0_70"/>
          <p:cNvPicPr preferRelativeResize="0"/>
          <p:nvPr/>
        </p:nvPicPr>
        <p:blipFill rotWithShape="1">
          <a:blip r:embed="rId3">
            <a:alphaModFix/>
          </a:blip>
          <a:srcRect l="-1030" t="1479" r="1030" b="-1479"/>
          <a:stretch/>
        </p:blipFill>
        <p:spPr>
          <a:xfrm>
            <a:off x="1933900" y="202600"/>
            <a:ext cx="8537190" cy="59777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Google Shape;203;p8"/>
          <p:cNvPicPr preferRelativeResize="0">
            <a:picLocks noGrp="1"/>
          </p:cNvPicPr>
          <p:nvPr>
            <p:ph type="body" idx="1"/>
          </p:nvPr>
        </p:nvPicPr>
        <p:blipFill rotWithShape="1">
          <a:blip r:embed="rId3">
            <a:alphaModFix/>
          </a:blip>
          <a:srcRect/>
          <a:stretch/>
        </p:blipFill>
        <p:spPr>
          <a:xfrm>
            <a:off x="240108" y="408308"/>
            <a:ext cx="7236300" cy="2685300"/>
          </a:xfrm>
          <a:prstGeom prst="rect">
            <a:avLst/>
          </a:prstGeom>
          <a:noFill/>
          <a:ln>
            <a:noFill/>
          </a:ln>
        </p:spPr>
      </p:pic>
      <p:pic>
        <p:nvPicPr>
          <p:cNvPr id="204" name="Google Shape;204;p8"/>
          <p:cNvPicPr preferRelativeResize="0"/>
          <p:nvPr/>
        </p:nvPicPr>
        <p:blipFill rotWithShape="1">
          <a:blip r:embed="rId4">
            <a:alphaModFix/>
          </a:blip>
          <a:srcRect r="34055"/>
          <a:stretch/>
        </p:blipFill>
        <p:spPr>
          <a:xfrm>
            <a:off x="7476475" y="425125"/>
            <a:ext cx="4282901" cy="2685375"/>
          </a:xfrm>
          <a:prstGeom prst="rect">
            <a:avLst/>
          </a:prstGeom>
          <a:noFill/>
          <a:ln>
            <a:noFill/>
          </a:ln>
        </p:spPr>
      </p:pic>
      <p:sp>
        <p:nvSpPr>
          <p:cNvPr id="205" name="Google Shape;205;p8"/>
          <p:cNvSpPr/>
          <p:nvPr/>
        </p:nvSpPr>
        <p:spPr>
          <a:xfrm>
            <a:off x="9625376" y="425126"/>
            <a:ext cx="2856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100" b="0" i="0" u="none" strike="noStrike" cap="none">
                <a:solidFill>
                  <a:schemeClr val="lt1"/>
                </a:solidFill>
                <a:latin typeface="Calibri"/>
                <a:ea typeface="Calibri"/>
                <a:cs typeface="Calibri"/>
                <a:sym typeface="Calibri"/>
              </a:rPr>
              <a:t>E</a:t>
            </a:r>
            <a:endParaRPr sz="900" b="0" i="0" u="none" strike="noStrike" cap="none">
              <a:solidFill>
                <a:srgbClr val="000000"/>
              </a:solidFill>
              <a:latin typeface="Arial"/>
              <a:ea typeface="Arial"/>
              <a:cs typeface="Arial"/>
              <a:sym typeface="Arial"/>
            </a:endParaRPr>
          </a:p>
        </p:txBody>
      </p:sp>
      <p:sp>
        <p:nvSpPr>
          <p:cNvPr id="206" name="Google Shape;206;p8"/>
          <p:cNvSpPr txBox="1"/>
          <p:nvPr/>
        </p:nvSpPr>
        <p:spPr>
          <a:xfrm>
            <a:off x="7531529" y="425118"/>
            <a:ext cx="429000" cy="246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000" b="0" i="0" u="none" strike="noStrike" cap="none">
                <a:solidFill>
                  <a:schemeClr val="lt1"/>
                </a:solidFill>
                <a:latin typeface="Calibri"/>
                <a:ea typeface="Calibri"/>
                <a:cs typeface="Calibri"/>
                <a:sym typeface="Calibri"/>
              </a:rPr>
              <a:t>D</a:t>
            </a:r>
            <a:endParaRPr sz="1000" b="0" i="0" u="none" strike="noStrike" cap="none">
              <a:solidFill>
                <a:srgbClr val="000000"/>
              </a:solidFill>
              <a:latin typeface="Arial"/>
              <a:ea typeface="Arial"/>
              <a:cs typeface="Arial"/>
              <a:sym typeface="Arial"/>
            </a:endParaRPr>
          </a:p>
        </p:txBody>
      </p:sp>
      <p:sp>
        <p:nvSpPr>
          <p:cNvPr id="207" name="Google Shape;207;p8"/>
          <p:cNvSpPr txBox="1"/>
          <p:nvPr/>
        </p:nvSpPr>
        <p:spPr>
          <a:xfrm>
            <a:off x="8322907" y="4156060"/>
            <a:ext cx="42887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lt1"/>
                </a:solidFill>
                <a:latin typeface="Calibri"/>
                <a:ea typeface="Calibri"/>
                <a:cs typeface="Calibri"/>
                <a:sym typeface="Calibri"/>
              </a:rPr>
              <a:t>E</a:t>
            </a:r>
            <a:endParaRPr sz="1400" b="0" i="0" u="none" strike="noStrike" cap="none">
              <a:solidFill>
                <a:srgbClr val="000000"/>
              </a:solidFill>
              <a:latin typeface="Arial"/>
              <a:ea typeface="Arial"/>
              <a:cs typeface="Arial"/>
              <a:sym typeface="Arial"/>
            </a:endParaRPr>
          </a:p>
        </p:txBody>
      </p:sp>
      <p:sp>
        <p:nvSpPr>
          <p:cNvPr id="208" name="Google Shape;208;p8"/>
          <p:cNvSpPr txBox="1"/>
          <p:nvPr/>
        </p:nvSpPr>
        <p:spPr>
          <a:xfrm>
            <a:off x="10356316" y="4155265"/>
            <a:ext cx="42887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lt1"/>
                </a:solidFill>
                <a:latin typeface="Calibri"/>
                <a:ea typeface="Calibri"/>
                <a:cs typeface="Calibri"/>
                <a:sym typeface="Calibri"/>
              </a:rPr>
              <a:t>F</a:t>
            </a:r>
            <a:endParaRPr sz="1400" b="0" i="0" u="none" strike="noStrike" cap="none">
              <a:solidFill>
                <a:srgbClr val="000000"/>
              </a:solidFill>
              <a:latin typeface="Arial"/>
              <a:ea typeface="Arial"/>
              <a:cs typeface="Arial"/>
              <a:sym typeface="Arial"/>
            </a:endParaRPr>
          </a:p>
        </p:txBody>
      </p:sp>
      <p:sp>
        <p:nvSpPr>
          <p:cNvPr id="209" name="Google Shape;209;p8"/>
          <p:cNvSpPr txBox="1"/>
          <p:nvPr/>
        </p:nvSpPr>
        <p:spPr>
          <a:xfrm>
            <a:off x="3225500" y="3429000"/>
            <a:ext cx="8897400" cy="2955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800" b="1" i="0" u="none" strike="noStrike" cap="none">
                <a:solidFill>
                  <a:srgbClr val="000000"/>
                </a:solidFill>
                <a:latin typeface="Calibri"/>
                <a:ea typeface="Calibri"/>
                <a:cs typeface="Calibri"/>
                <a:sym typeface="Calibri"/>
              </a:rPr>
              <a:t>Supplementary </a:t>
            </a:r>
            <a:r>
              <a:rPr lang="en-GB" sz="1800" b="1" i="0" u="none" strike="noStrike" cap="none">
                <a:solidFill>
                  <a:schemeClr val="dk1"/>
                </a:solidFill>
                <a:latin typeface="Calibri"/>
                <a:ea typeface="Calibri"/>
                <a:cs typeface="Calibri"/>
                <a:sym typeface="Calibri"/>
              </a:rPr>
              <a:t>figure 2: FLIM images showing metaphase chromosome spreads from different human and </a:t>
            </a:r>
            <a:r>
              <a:rPr lang="en-GB" sz="1800" b="1">
                <a:solidFill>
                  <a:schemeClr val="dk1"/>
                </a:solidFill>
                <a:latin typeface="Calibri"/>
                <a:ea typeface="Calibri"/>
                <a:cs typeface="Calibri"/>
                <a:sym typeface="Calibri"/>
              </a:rPr>
              <a:t>non-human </a:t>
            </a:r>
            <a:r>
              <a:rPr lang="en-GB" sz="1800" b="1" i="0" u="none" strike="noStrike" cap="none">
                <a:solidFill>
                  <a:schemeClr val="dk1"/>
                </a:solidFill>
                <a:latin typeface="Calibri"/>
                <a:ea typeface="Calibri"/>
                <a:cs typeface="Calibri"/>
                <a:sym typeface="Calibri"/>
              </a:rPr>
              <a:t>cell lines. </a:t>
            </a:r>
            <a:r>
              <a:rPr lang="en-GB" sz="1800" i="0" u="none" strike="noStrike" cap="none">
                <a:solidFill>
                  <a:schemeClr val="dk1"/>
                </a:solidFill>
                <a:latin typeface="Calibri"/>
                <a:ea typeface="Calibri"/>
                <a:cs typeface="Calibri"/>
                <a:sym typeface="Calibri"/>
              </a:rPr>
              <a:t>Chromosomes were stained with 4 µM DAPI. With the cell lines used: </a:t>
            </a:r>
            <a:r>
              <a:rPr lang="en-GB" sz="1800" b="1" i="0" u="none" strike="noStrike" cap="none">
                <a:solidFill>
                  <a:schemeClr val="dk1"/>
                </a:solidFill>
                <a:latin typeface="Calibri"/>
                <a:ea typeface="Calibri"/>
                <a:cs typeface="Calibri"/>
                <a:sym typeface="Calibri"/>
              </a:rPr>
              <a:t>A)</a:t>
            </a:r>
            <a:r>
              <a:rPr lang="en-GB" sz="1800" i="0" u="none" strike="noStrike" cap="none">
                <a:solidFill>
                  <a:schemeClr val="dk1"/>
                </a:solidFill>
                <a:latin typeface="Calibri"/>
                <a:ea typeface="Calibri"/>
                <a:cs typeface="Calibri"/>
                <a:sym typeface="Calibri"/>
              </a:rPr>
              <a:t> HEK293T, </a:t>
            </a:r>
            <a:r>
              <a:rPr lang="en-GB" sz="1800" b="1" i="0" u="none" strike="noStrike" cap="none">
                <a:solidFill>
                  <a:schemeClr val="dk1"/>
                </a:solidFill>
                <a:latin typeface="Calibri"/>
                <a:ea typeface="Calibri"/>
                <a:cs typeface="Calibri"/>
                <a:sym typeface="Calibri"/>
              </a:rPr>
              <a:t>B)</a:t>
            </a:r>
            <a:r>
              <a:rPr lang="en-GB" sz="1800" i="0" u="none" strike="noStrike" cap="none">
                <a:solidFill>
                  <a:schemeClr val="dk1"/>
                </a:solidFill>
                <a:latin typeface="Calibri"/>
                <a:ea typeface="Calibri"/>
                <a:cs typeface="Calibri"/>
                <a:sym typeface="Calibri"/>
              </a:rPr>
              <a:t> HeLa, </a:t>
            </a:r>
            <a:r>
              <a:rPr lang="en-GB" sz="1800" b="1" i="0" u="none" strike="noStrike" cap="none">
                <a:solidFill>
                  <a:schemeClr val="dk1"/>
                </a:solidFill>
                <a:latin typeface="Calibri"/>
                <a:ea typeface="Calibri"/>
                <a:cs typeface="Calibri"/>
                <a:sym typeface="Calibri"/>
              </a:rPr>
              <a:t>C)</a:t>
            </a:r>
            <a:r>
              <a:rPr lang="en-GB" sz="1800" i="0" u="none" strike="noStrike" cap="none">
                <a:solidFill>
                  <a:schemeClr val="dk1"/>
                </a:solidFill>
                <a:latin typeface="Calibri"/>
                <a:ea typeface="Calibri"/>
                <a:cs typeface="Calibri"/>
                <a:sym typeface="Calibri"/>
              </a:rPr>
              <a:t> T cells, </a:t>
            </a:r>
            <a:r>
              <a:rPr lang="en-GB" sz="1800" b="1" i="0" u="none" strike="noStrike" cap="none">
                <a:solidFill>
                  <a:schemeClr val="dk1"/>
                </a:solidFill>
                <a:latin typeface="Calibri"/>
                <a:ea typeface="Calibri"/>
                <a:cs typeface="Calibri"/>
                <a:sym typeface="Calibri"/>
              </a:rPr>
              <a:t>D)</a:t>
            </a:r>
            <a:r>
              <a:rPr lang="en-GB" sz="1800" i="0" u="none" strike="noStrike" cap="none">
                <a:solidFill>
                  <a:schemeClr val="dk1"/>
                </a:solidFill>
                <a:latin typeface="Calibri"/>
                <a:ea typeface="Calibri"/>
                <a:cs typeface="Calibri"/>
                <a:sym typeface="Calibri"/>
              </a:rPr>
              <a:t> CHO cells and </a:t>
            </a:r>
            <a:r>
              <a:rPr lang="en-GB" sz="1800" b="1" i="0" u="none" strike="noStrike" cap="none">
                <a:solidFill>
                  <a:schemeClr val="dk1"/>
                </a:solidFill>
                <a:latin typeface="Calibri"/>
                <a:ea typeface="Calibri"/>
                <a:cs typeface="Calibri"/>
                <a:sym typeface="Calibri"/>
              </a:rPr>
              <a:t>E)</a:t>
            </a:r>
            <a:r>
              <a:rPr lang="en-GB" sz="1800" i="0" u="none" strike="noStrike" cap="none">
                <a:solidFill>
                  <a:schemeClr val="dk1"/>
                </a:solidFill>
                <a:latin typeface="Calibri"/>
                <a:ea typeface="Calibri"/>
                <a:cs typeface="Calibri"/>
                <a:sym typeface="Calibri"/>
              </a:rPr>
              <a:t> Gerbil Spleen cells. </a:t>
            </a:r>
            <a:r>
              <a:rPr lang="en-GB" sz="1800">
                <a:solidFill>
                  <a:schemeClr val="dk1"/>
                </a:solidFill>
                <a:latin typeface="Calibri"/>
                <a:ea typeface="Calibri"/>
                <a:cs typeface="Calibri"/>
                <a:sym typeface="Calibri"/>
              </a:rPr>
              <a:t>FLT</a:t>
            </a:r>
            <a:r>
              <a:rPr lang="en-GB" sz="1800" i="0" u="none" strike="noStrike" cap="none">
                <a:solidFill>
                  <a:schemeClr val="dk1"/>
                </a:solidFill>
                <a:latin typeface="Calibri"/>
                <a:ea typeface="Calibri"/>
                <a:cs typeface="Calibri"/>
                <a:sym typeface="Calibri"/>
              </a:rPr>
              <a:t> is displayed using a false-colour scale bar. </a:t>
            </a:r>
            <a:r>
              <a:rPr lang="en-GB" sz="1800" i="0" u="none" strike="noStrike" cap="none">
                <a:solidFill>
                  <a:srgbClr val="FF00FF"/>
                </a:solidFill>
                <a:latin typeface="Calibri"/>
                <a:ea typeface="Calibri"/>
                <a:cs typeface="Calibri"/>
                <a:sym typeface="Calibri"/>
              </a:rPr>
              <a:t>White arrows show examples of chromosomal aberrations.</a:t>
            </a:r>
            <a:r>
              <a:rPr lang="en-GB" sz="1800" i="0" u="none" strike="noStrike" cap="none">
                <a:solidFill>
                  <a:schemeClr val="dk1"/>
                </a:solidFill>
                <a:latin typeface="Calibri"/>
                <a:ea typeface="Calibri"/>
                <a:cs typeface="Calibri"/>
                <a:sym typeface="Calibri"/>
              </a:rPr>
              <a:t> </a:t>
            </a:r>
            <a:r>
              <a:rPr lang="en-GB" sz="1800" b="1" i="0" u="none" strike="noStrike" cap="none">
                <a:solidFill>
                  <a:schemeClr val="dk1"/>
                </a:solidFill>
                <a:latin typeface="Calibri"/>
                <a:ea typeface="Calibri"/>
                <a:cs typeface="Calibri"/>
                <a:sym typeface="Calibri"/>
              </a:rPr>
              <a:t>F) </a:t>
            </a:r>
            <a:r>
              <a:rPr lang="en-GB" sz="1800" i="0" u="none" strike="noStrike" cap="none">
                <a:solidFill>
                  <a:schemeClr val="dk1"/>
                </a:solidFill>
                <a:latin typeface="Calibri"/>
                <a:ea typeface="Calibri"/>
                <a:cs typeface="Calibri"/>
                <a:sym typeface="Calibri"/>
              </a:rPr>
              <a:t>2-sample T test showing differences in the </a:t>
            </a:r>
            <a:r>
              <a:rPr lang="en-GB" sz="1800">
                <a:solidFill>
                  <a:schemeClr val="dk1"/>
                </a:solidFill>
                <a:latin typeface="Calibri"/>
                <a:ea typeface="Calibri"/>
                <a:cs typeface="Calibri"/>
                <a:sym typeface="Calibri"/>
              </a:rPr>
              <a:t>FLT</a:t>
            </a:r>
            <a:r>
              <a:rPr lang="en-GB" sz="1800" i="0" u="none" strike="noStrike" cap="none">
                <a:solidFill>
                  <a:schemeClr val="dk1"/>
                </a:solidFill>
                <a:latin typeface="Calibri"/>
                <a:ea typeface="Calibri"/>
                <a:cs typeface="Calibri"/>
                <a:sym typeface="Calibri"/>
              </a:rPr>
              <a:t> between the arms and </a:t>
            </a:r>
            <a:r>
              <a:rPr lang="en-GB" sz="1800">
                <a:solidFill>
                  <a:schemeClr val="dk1"/>
                </a:solidFill>
                <a:latin typeface="Calibri"/>
                <a:ea typeface="Calibri"/>
                <a:cs typeface="Calibri"/>
                <a:sym typeface="Calibri"/>
              </a:rPr>
              <a:t>heteromorphic</a:t>
            </a:r>
            <a:r>
              <a:rPr lang="en-GB" sz="1800" i="0" u="none" strike="noStrike" cap="none">
                <a:solidFill>
                  <a:schemeClr val="dk1"/>
                </a:solidFill>
                <a:latin typeface="Calibri"/>
                <a:ea typeface="Calibri"/>
                <a:cs typeface="Calibri"/>
                <a:sym typeface="Calibri"/>
              </a:rPr>
              <a:t> regions of different human and </a:t>
            </a:r>
            <a:r>
              <a:rPr lang="en-GB" sz="1800">
                <a:solidFill>
                  <a:schemeClr val="dk1"/>
                </a:solidFill>
                <a:latin typeface="Calibri"/>
                <a:ea typeface="Calibri"/>
                <a:cs typeface="Calibri"/>
                <a:sym typeface="Calibri"/>
              </a:rPr>
              <a:t>non-human</a:t>
            </a:r>
            <a:r>
              <a:rPr lang="en-GB" sz="1800" i="0" u="none" strike="noStrike" cap="none">
                <a:solidFill>
                  <a:schemeClr val="dk1"/>
                </a:solidFill>
                <a:latin typeface="Calibri"/>
                <a:ea typeface="Calibri"/>
                <a:cs typeface="Calibri"/>
                <a:sym typeface="Calibri"/>
              </a:rPr>
              <a:t> cell lines. Where a significance of &lt;0.05 suggests there is a significant difference in the </a:t>
            </a:r>
            <a:r>
              <a:rPr lang="en-GB" sz="1800">
                <a:solidFill>
                  <a:schemeClr val="dk1"/>
                </a:solidFill>
                <a:latin typeface="Calibri"/>
                <a:ea typeface="Calibri"/>
                <a:cs typeface="Calibri"/>
                <a:sym typeface="Calibri"/>
              </a:rPr>
              <a:t>FLT</a:t>
            </a:r>
            <a:r>
              <a:rPr lang="en-GB" sz="1800" i="0" u="none" strike="noStrike" cap="none">
                <a:solidFill>
                  <a:schemeClr val="dk1"/>
                </a:solidFill>
                <a:latin typeface="Calibri"/>
                <a:ea typeface="Calibri"/>
                <a:cs typeface="Calibri"/>
                <a:sym typeface="Calibri"/>
              </a:rPr>
              <a:t> of the arms and </a:t>
            </a:r>
            <a:r>
              <a:rPr lang="en-GB" sz="1800">
                <a:solidFill>
                  <a:schemeClr val="dk1"/>
                </a:solidFill>
                <a:latin typeface="Calibri"/>
                <a:ea typeface="Calibri"/>
                <a:cs typeface="Calibri"/>
                <a:sym typeface="Calibri"/>
              </a:rPr>
              <a:t>heteromorphic </a:t>
            </a:r>
            <a:r>
              <a:rPr lang="en-GB" sz="1800" i="0" u="none" strike="noStrike" cap="none">
                <a:solidFill>
                  <a:schemeClr val="dk1"/>
                </a:solidFill>
                <a:latin typeface="Calibri"/>
                <a:ea typeface="Calibri"/>
                <a:cs typeface="Calibri"/>
                <a:sym typeface="Calibri"/>
              </a:rPr>
              <a:t>region. All human cell lines (</a:t>
            </a:r>
            <a:r>
              <a:rPr lang="en-GB" sz="1800" b="1" i="0" u="none" strike="noStrike" cap="none">
                <a:solidFill>
                  <a:schemeClr val="dk1"/>
                </a:solidFill>
                <a:latin typeface="Calibri"/>
                <a:ea typeface="Calibri"/>
                <a:cs typeface="Calibri"/>
                <a:sym typeface="Calibri"/>
              </a:rPr>
              <a:t>A-C) </a:t>
            </a:r>
            <a:r>
              <a:rPr lang="en-GB" sz="1800" i="0" u="none" strike="noStrike" cap="none">
                <a:solidFill>
                  <a:schemeClr val="dk1"/>
                </a:solidFill>
                <a:latin typeface="Calibri"/>
                <a:ea typeface="Calibri"/>
                <a:cs typeface="Calibri"/>
                <a:sym typeface="Calibri"/>
              </a:rPr>
              <a:t>show a decrease in </a:t>
            </a:r>
            <a:r>
              <a:rPr lang="en-GB" sz="1800">
                <a:solidFill>
                  <a:schemeClr val="dk1"/>
                </a:solidFill>
                <a:latin typeface="Calibri"/>
                <a:ea typeface="Calibri"/>
                <a:cs typeface="Calibri"/>
                <a:sym typeface="Calibri"/>
              </a:rPr>
              <a:t>FLT </a:t>
            </a:r>
            <a:r>
              <a:rPr lang="en-GB" sz="1800" i="0" u="none" strike="noStrike" cap="none">
                <a:solidFill>
                  <a:schemeClr val="dk1"/>
                </a:solidFill>
                <a:latin typeface="Calibri"/>
                <a:ea typeface="Calibri"/>
                <a:cs typeface="Calibri"/>
                <a:sym typeface="Calibri"/>
              </a:rPr>
              <a:t>at the </a:t>
            </a:r>
            <a:r>
              <a:rPr lang="en-GB" sz="1800">
                <a:solidFill>
                  <a:schemeClr val="dk1"/>
                </a:solidFill>
                <a:latin typeface="Calibri"/>
                <a:ea typeface="Calibri"/>
                <a:cs typeface="Calibri"/>
                <a:sym typeface="Calibri"/>
              </a:rPr>
              <a:t>heteromorphic </a:t>
            </a:r>
            <a:r>
              <a:rPr lang="en-GB" sz="1800" i="0" u="none" strike="noStrike" cap="none">
                <a:solidFill>
                  <a:schemeClr val="dk1"/>
                </a:solidFill>
                <a:latin typeface="Calibri"/>
                <a:ea typeface="Calibri"/>
                <a:cs typeface="Calibri"/>
                <a:sym typeface="Calibri"/>
              </a:rPr>
              <a:t>region of specific chromosomes within spreads, while no difference is seen in non-human cell lines (</a:t>
            </a:r>
            <a:r>
              <a:rPr lang="en-GB" sz="1800" b="1" i="0" u="none" strike="noStrike" cap="none">
                <a:solidFill>
                  <a:schemeClr val="dk1"/>
                </a:solidFill>
                <a:latin typeface="Calibri"/>
                <a:ea typeface="Calibri"/>
                <a:cs typeface="Calibri"/>
                <a:sym typeface="Calibri"/>
              </a:rPr>
              <a:t>D-E)</a:t>
            </a:r>
            <a:r>
              <a:rPr lang="en-GB" sz="1800" i="0" u="none" strike="noStrike" cap="none">
                <a:solidFill>
                  <a:schemeClr val="dk1"/>
                </a:solidFill>
                <a:latin typeface="Calibri"/>
                <a:ea typeface="Calibri"/>
                <a:cs typeface="Calibri"/>
                <a:sym typeface="Calibri"/>
              </a:rPr>
              <a:t>.  </a:t>
            </a:r>
            <a:endParaRPr sz="1800" i="0" u="none" strike="noStrike" cap="none">
              <a:solidFill>
                <a:srgbClr val="000000"/>
              </a:solidFill>
              <a:latin typeface="Calibri"/>
              <a:ea typeface="Calibri"/>
              <a:cs typeface="Calibri"/>
              <a:sym typeface="Calibri"/>
            </a:endParaRPr>
          </a:p>
        </p:txBody>
      </p:sp>
      <p:graphicFrame>
        <p:nvGraphicFramePr>
          <p:cNvPr id="210" name="Google Shape;210;p8"/>
          <p:cNvGraphicFramePr/>
          <p:nvPr/>
        </p:nvGraphicFramePr>
        <p:xfrm>
          <a:off x="492025" y="3852975"/>
          <a:ext cx="1743075" cy="1694598"/>
        </p:xfrm>
        <a:graphic>
          <a:graphicData uri="http://schemas.openxmlformats.org/drawingml/2006/table">
            <a:tbl>
              <a:tblPr>
                <a:noFill/>
                <a:tableStyleId>{F62BCBF3-D27D-475C-B8E5-775AF3DE4C8E}</a:tableStyleId>
              </a:tblPr>
              <a:tblGrid>
                <a:gridCol w="1066800">
                  <a:extLst>
                    <a:ext uri="{9D8B030D-6E8A-4147-A177-3AD203B41FA5}">
                      <a16:colId xmlns:a16="http://schemas.microsoft.com/office/drawing/2014/main" val="20000"/>
                    </a:ext>
                  </a:extLst>
                </a:gridCol>
                <a:gridCol w="676275">
                  <a:extLst>
                    <a:ext uri="{9D8B030D-6E8A-4147-A177-3AD203B41FA5}">
                      <a16:colId xmlns:a16="http://schemas.microsoft.com/office/drawing/2014/main" val="20001"/>
                    </a:ext>
                  </a:extLst>
                </a:gridCol>
              </a:tblGrid>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Cell Line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p Value</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905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HEK293T</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6.78E-18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1905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HeLa</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7.46E-23</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2"/>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T cells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1.8E-21</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CHO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0.43791</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4"/>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Gerbil Spleen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0.980812</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11" name="Google Shape;211;p8"/>
          <p:cNvSpPr txBox="1"/>
          <p:nvPr/>
        </p:nvSpPr>
        <p:spPr>
          <a:xfrm>
            <a:off x="240100" y="3808775"/>
            <a:ext cx="20319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en-GB" sz="1300" b="1" i="0" u="none" strike="noStrike" cap="none">
                <a:solidFill>
                  <a:schemeClr val="dk1"/>
                </a:solidFill>
                <a:latin typeface="Calibri"/>
                <a:ea typeface="Calibri"/>
                <a:cs typeface="Calibri"/>
                <a:sym typeface="Calibri"/>
              </a:rPr>
              <a:t>F)</a:t>
            </a:r>
            <a:endParaRPr sz="1300" b="1" i="0" u="none" strike="noStrike" cap="none">
              <a:solidFill>
                <a:schemeClr val="dk1"/>
              </a:solidFill>
              <a:latin typeface="Calibri"/>
              <a:ea typeface="Calibri"/>
              <a:cs typeface="Calibri"/>
              <a:sym typeface="Calibri"/>
            </a:endParaRPr>
          </a:p>
        </p:txBody>
      </p:sp>
      <p:sp>
        <p:nvSpPr>
          <p:cNvPr id="2" name="Rectangle 1"/>
          <p:cNvSpPr/>
          <p:nvPr/>
        </p:nvSpPr>
        <p:spPr>
          <a:xfrm>
            <a:off x="-368593" y="6230411"/>
            <a:ext cx="11053026" cy="400110"/>
          </a:xfrm>
          <a:prstGeom prst="rect">
            <a:avLst/>
          </a:prstGeom>
        </p:spPr>
        <p:txBody>
          <a:bodyPr wrap="none">
            <a:spAutoFit/>
          </a:bodyPr>
          <a:lstStyle/>
          <a:p>
            <a:pPr lvl="0" algn="just">
              <a:buClr>
                <a:schemeClr val="dk1"/>
              </a:buClr>
              <a:buSzPts val="1800"/>
            </a:pPr>
            <a:r>
              <a:rPr lang="en-GB" sz="2000" b="1" dirty="0">
                <a:solidFill>
                  <a:srgbClr val="FF0000"/>
                </a:solidFill>
                <a:latin typeface="Times New Roman"/>
                <a:ea typeface="Times New Roman"/>
                <a:cs typeface="Times New Roman"/>
                <a:sym typeface="Times New Roman"/>
              </a:rPr>
              <a:t>Table of lifetimes? What are the average lifetimes, assuming we did follow the correct protocol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2dc0a8e38cb_0_17"/>
          <p:cNvSpPr txBox="1"/>
          <p:nvPr/>
        </p:nvSpPr>
        <p:spPr>
          <a:xfrm>
            <a:off x="546888" y="1089575"/>
            <a:ext cx="23424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2 Sample T-test of equal variance</a:t>
            </a:r>
            <a:r>
              <a:rPr lang="en-GB" sz="1200" b="0" i="0" u="sng" strike="noStrike" cap="none">
                <a:solidFill>
                  <a:schemeClr val="dk1"/>
                </a:solidFill>
                <a:latin typeface="Calibri"/>
                <a:ea typeface="Calibri"/>
                <a:cs typeface="Calibri"/>
                <a:sym typeface="Calibri"/>
              </a:rPr>
              <a:t> </a:t>
            </a:r>
            <a:endParaRPr sz="1200" b="0" i="0" u="sng" strike="noStrike" cap="none">
              <a:solidFill>
                <a:schemeClr val="dk1"/>
              </a:solidFill>
              <a:latin typeface="Calibri"/>
              <a:ea typeface="Calibri"/>
              <a:cs typeface="Calibri"/>
              <a:sym typeface="Calibri"/>
            </a:endParaRPr>
          </a:p>
        </p:txBody>
      </p:sp>
      <p:sp>
        <p:nvSpPr>
          <p:cNvPr id="218" name="Google Shape;218;g2dc0a8e38cb_0_17"/>
          <p:cNvSpPr txBox="1"/>
          <p:nvPr/>
        </p:nvSpPr>
        <p:spPr>
          <a:xfrm>
            <a:off x="254925" y="1060625"/>
            <a:ext cx="4911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A)</a:t>
            </a:r>
            <a:endParaRPr sz="1600" b="0" i="0" u="none" strike="noStrike" cap="none">
              <a:solidFill>
                <a:schemeClr val="dk1"/>
              </a:solidFill>
              <a:latin typeface="Calibri"/>
              <a:ea typeface="Calibri"/>
              <a:cs typeface="Calibri"/>
              <a:sym typeface="Calibri"/>
            </a:endParaRPr>
          </a:p>
        </p:txBody>
      </p:sp>
      <p:sp>
        <p:nvSpPr>
          <p:cNvPr id="219" name="Google Shape;219;g2dc0a8e38cb_0_17"/>
          <p:cNvSpPr txBox="1"/>
          <p:nvPr/>
        </p:nvSpPr>
        <p:spPr>
          <a:xfrm>
            <a:off x="3099575" y="1060625"/>
            <a:ext cx="369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B)</a:t>
            </a:r>
            <a:endParaRPr sz="1600" b="0" i="0" u="none" strike="noStrike" cap="none">
              <a:solidFill>
                <a:schemeClr val="dk1"/>
              </a:solidFill>
              <a:latin typeface="Calibri"/>
              <a:ea typeface="Calibri"/>
              <a:cs typeface="Calibri"/>
              <a:sym typeface="Calibri"/>
            </a:endParaRPr>
          </a:p>
        </p:txBody>
      </p:sp>
      <p:sp>
        <p:nvSpPr>
          <p:cNvPr id="220" name="Google Shape;220;g2dc0a8e38cb_0_17"/>
          <p:cNvSpPr txBox="1"/>
          <p:nvPr/>
        </p:nvSpPr>
        <p:spPr>
          <a:xfrm>
            <a:off x="280950" y="4099250"/>
            <a:ext cx="8867700" cy="1133100"/>
          </a:xfrm>
          <a:prstGeom prst="rect">
            <a:avLst/>
          </a:prstGeom>
          <a:noFill/>
          <a:ln>
            <a:noFill/>
          </a:ln>
        </p:spPr>
        <p:txBody>
          <a:bodyPr spcFirstLastPara="1" wrap="square" lIns="91425" tIns="91425" rIns="91425" bIns="91425" anchor="t" anchorCtr="0">
            <a:noAutofit/>
          </a:bodyPr>
          <a:lstStyle/>
          <a:p>
            <a:pPr marL="457200" marR="0" lvl="0" indent="0" algn="l" rtl="0">
              <a:lnSpc>
                <a:spcPct val="100000"/>
              </a:lnSpc>
              <a:spcBef>
                <a:spcPts val="0"/>
              </a:spcBef>
              <a:spcAft>
                <a:spcPts val="0"/>
              </a:spcAft>
              <a:buClr>
                <a:schemeClr val="dk1"/>
              </a:buClr>
              <a:buSzPts val="1100"/>
              <a:buFont typeface="Arial"/>
              <a:buNone/>
            </a:pPr>
            <a:r>
              <a:rPr lang="en-GB" sz="1300" b="1" i="0" u="none" strike="noStrike" cap="none">
                <a:solidFill>
                  <a:schemeClr val="dk1"/>
                </a:solidFill>
                <a:latin typeface="Calibri"/>
                <a:ea typeface="Calibri"/>
                <a:cs typeface="Calibri"/>
                <a:sym typeface="Calibri"/>
              </a:rPr>
              <a:t>Supplementary Figure </a:t>
            </a:r>
            <a:r>
              <a:rPr lang="en-GB" sz="1300" b="1">
                <a:solidFill>
                  <a:srgbClr val="FF0000"/>
                </a:solidFill>
                <a:latin typeface="Calibri"/>
                <a:ea typeface="Calibri"/>
                <a:cs typeface="Calibri"/>
                <a:sym typeface="Calibri"/>
              </a:rPr>
              <a:t>3</a:t>
            </a:r>
            <a:r>
              <a:rPr lang="en-GB" sz="1300" b="1" i="0" u="none" strike="noStrike" cap="none">
                <a:solidFill>
                  <a:schemeClr val="dk1"/>
                </a:solidFill>
                <a:latin typeface="Calibri"/>
                <a:ea typeface="Calibri"/>
                <a:cs typeface="Calibri"/>
                <a:sym typeface="Calibri"/>
              </a:rPr>
              <a:t>: Statistical output for different ionising radiation doses on the fluorescent lifetime of HeLa:  </a:t>
            </a:r>
            <a:r>
              <a:rPr lang="en-GB" sz="1300" b="0" i="0" u="none" strike="noStrike" cap="none">
                <a:solidFill>
                  <a:schemeClr val="dk1"/>
                </a:solidFill>
                <a:latin typeface="Calibri"/>
                <a:ea typeface="Calibri"/>
                <a:cs typeface="Calibri"/>
                <a:sym typeface="Calibri"/>
              </a:rPr>
              <a:t>HeLa cells were irradiated at different doses of ionising radiation ranging from 0 Gy to 1 Gy. From these irradiated cells, chromosomes were prepared and mounted onto slides and stained with 4 µM of DAPI. Fluorescent lifetime (FLT) of the arms and centromere of  metaphase chromosome one was then determined using FLIM. In five different chromosome spreads, five random pixels within each region were selected and the mean FLT of each region calculated. </a:t>
            </a:r>
            <a:r>
              <a:rPr lang="en-GB" sz="1300" b="1" i="0" u="none" strike="noStrike" cap="none">
                <a:solidFill>
                  <a:schemeClr val="dk1"/>
                </a:solidFill>
                <a:latin typeface="Calibri"/>
                <a:ea typeface="Calibri"/>
                <a:cs typeface="Calibri"/>
                <a:sym typeface="Calibri"/>
              </a:rPr>
              <a:t>A) </a:t>
            </a:r>
            <a:r>
              <a:rPr lang="en-GB" sz="1300" b="0" i="0" u="none" strike="noStrike" cap="none">
                <a:solidFill>
                  <a:schemeClr val="dk1"/>
                </a:solidFill>
                <a:latin typeface="Calibri"/>
                <a:ea typeface="Calibri"/>
                <a:cs typeface="Calibri"/>
                <a:sym typeface="Calibri"/>
              </a:rPr>
              <a:t>2 Sample T-test of equal variance testing for differences in the FLT of the arms of centromeres of chromosome one, with a p-value of &lt;0.05 suggesting a significant difference in FLT. </a:t>
            </a:r>
            <a:r>
              <a:rPr lang="en-GB" sz="1300" b="1" i="0" u="none" strike="noStrike" cap="none">
                <a:solidFill>
                  <a:schemeClr val="dk1"/>
                </a:solidFill>
                <a:latin typeface="Calibri"/>
                <a:ea typeface="Calibri"/>
                <a:cs typeface="Calibri"/>
                <a:sym typeface="Calibri"/>
              </a:rPr>
              <a:t>B) </a:t>
            </a:r>
            <a:r>
              <a:rPr lang="en-GB" sz="1300" b="0" i="0" u="none" strike="noStrike" cap="none">
                <a:solidFill>
                  <a:schemeClr val="dk1"/>
                </a:solidFill>
                <a:latin typeface="Calibri"/>
                <a:ea typeface="Calibri"/>
                <a:cs typeface="Calibri"/>
                <a:sym typeface="Calibri"/>
              </a:rPr>
              <a:t>Two-way ANOVA comparing the FLTs of the centromeric region at different irradiation doses (0 Gy - 1 Gy). Where a significance value of &lt;0.05 suggests there is a difference between at least two of the irradiation doses. </a:t>
            </a:r>
            <a:r>
              <a:rPr lang="en-GB" sz="1300" b="1" i="0" u="none" strike="noStrike" cap="none">
                <a:solidFill>
                  <a:schemeClr val="dk1"/>
                </a:solidFill>
                <a:latin typeface="Calibri"/>
                <a:ea typeface="Calibri"/>
                <a:cs typeface="Calibri"/>
                <a:sym typeface="Calibri"/>
              </a:rPr>
              <a:t>C) </a:t>
            </a:r>
            <a:r>
              <a:rPr lang="en-GB" sz="1300" b="0" i="0" u="none" strike="noStrike" cap="none">
                <a:solidFill>
                  <a:schemeClr val="dk1"/>
                </a:solidFill>
                <a:latin typeface="Calibri"/>
                <a:ea typeface="Calibri"/>
                <a:cs typeface="Calibri"/>
                <a:sym typeface="Calibri"/>
              </a:rPr>
              <a:t>Tukeys HSD Post Hoc test to compare irradiation doses centromeric FLT against each other to test for significance between group comparisons. Where a significance value of &lt;0.05 for a group comparison suggests there is a significance difference in the centromeric FLT at those irradiation doses. </a:t>
            </a:r>
            <a:endParaRPr sz="1300" b="0" i="0" u="none" strike="noStrike" cap="none">
              <a:solidFill>
                <a:schemeClr val="dk1"/>
              </a:solidFill>
              <a:latin typeface="Calibri"/>
              <a:ea typeface="Calibri"/>
              <a:cs typeface="Calibri"/>
              <a:sym typeface="Calibri"/>
            </a:endParaRPr>
          </a:p>
        </p:txBody>
      </p:sp>
      <p:sp>
        <p:nvSpPr>
          <p:cNvPr id="221" name="Google Shape;221;g2dc0a8e38cb_0_17"/>
          <p:cNvSpPr txBox="1"/>
          <p:nvPr/>
        </p:nvSpPr>
        <p:spPr>
          <a:xfrm>
            <a:off x="3153699" y="1128425"/>
            <a:ext cx="49638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Two-way ANOVA</a:t>
            </a:r>
            <a:endParaRPr sz="1200" b="0" i="0" u="sng" strike="noStrike" cap="none">
              <a:solidFill>
                <a:schemeClr val="dk1"/>
              </a:solidFill>
              <a:latin typeface="Calibri"/>
              <a:ea typeface="Calibri"/>
              <a:cs typeface="Calibri"/>
              <a:sym typeface="Calibri"/>
            </a:endParaRPr>
          </a:p>
        </p:txBody>
      </p:sp>
      <p:sp>
        <p:nvSpPr>
          <p:cNvPr id="222" name="Google Shape;222;g2dc0a8e38cb_0_17"/>
          <p:cNvSpPr txBox="1"/>
          <p:nvPr/>
        </p:nvSpPr>
        <p:spPr>
          <a:xfrm>
            <a:off x="8481950" y="1241525"/>
            <a:ext cx="369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C</a:t>
            </a:r>
            <a:endParaRPr sz="1600" b="0" i="0" u="none" strike="noStrike" cap="none">
              <a:solidFill>
                <a:schemeClr val="dk1"/>
              </a:solidFill>
              <a:latin typeface="Calibri"/>
              <a:ea typeface="Calibri"/>
              <a:cs typeface="Calibri"/>
              <a:sym typeface="Calibri"/>
            </a:endParaRPr>
          </a:p>
        </p:txBody>
      </p:sp>
      <p:sp>
        <p:nvSpPr>
          <p:cNvPr id="223" name="Google Shape;223;g2dc0a8e38cb_0_17"/>
          <p:cNvSpPr txBox="1"/>
          <p:nvPr/>
        </p:nvSpPr>
        <p:spPr>
          <a:xfrm>
            <a:off x="8891875" y="977375"/>
            <a:ext cx="26115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Tukey HSD post-Hoc testing </a:t>
            </a:r>
            <a:endParaRPr sz="1200" b="0" i="0" u="sng" strike="noStrike" cap="none">
              <a:solidFill>
                <a:schemeClr val="dk1"/>
              </a:solidFill>
              <a:latin typeface="Calibri"/>
              <a:ea typeface="Calibri"/>
              <a:cs typeface="Calibri"/>
              <a:sym typeface="Calibri"/>
            </a:endParaRPr>
          </a:p>
        </p:txBody>
      </p:sp>
      <p:graphicFrame>
        <p:nvGraphicFramePr>
          <p:cNvPr id="224" name="Google Shape;224;g2dc0a8e38cb_0_17"/>
          <p:cNvGraphicFramePr/>
          <p:nvPr/>
        </p:nvGraphicFramePr>
        <p:xfrm>
          <a:off x="480550" y="1546050"/>
          <a:ext cx="1927900" cy="1412165"/>
        </p:xfrm>
        <a:graphic>
          <a:graphicData uri="http://schemas.openxmlformats.org/drawingml/2006/table">
            <a:tbl>
              <a:tblPr>
                <a:noFill/>
                <a:tableStyleId>{F62BCBF3-D27D-475C-B8E5-775AF3DE4C8E}</a:tableStyleId>
              </a:tblPr>
              <a:tblGrid>
                <a:gridCol w="988000">
                  <a:extLst>
                    <a:ext uri="{9D8B030D-6E8A-4147-A177-3AD203B41FA5}">
                      <a16:colId xmlns:a16="http://schemas.microsoft.com/office/drawing/2014/main" val="20000"/>
                    </a:ext>
                  </a:extLst>
                </a:gridCol>
                <a:gridCol w="939900">
                  <a:extLst>
                    <a:ext uri="{9D8B030D-6E8A-4147-A177-3AD203B41FA5}">
                      <a16:colId xmlns:a16="http://schemas.microsoft.com/office/drawing/2014/main" val="20001"/>
                    </a:ext>
                  </a:extLst>
                </a:gridCol>
              </a:tblGrid>
              <a:tr h="2762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solidFill>
                            <a:srgbClr val="FF0000"/>
                          </a:solidFill>
                          <a:latin typeface="Calibri"/>
                          <a:ea typeface="Calibri"/>
                          <a:cs typeface="Calibri"/>
                          <a:sym typeface="Calibri"/>
                        </a:rPr>
                        <a:t> </a:t>
                      </a:r>
                      <a:r>
                        <a:rPr lang="en-GB" sz="1100" b="1" u="none" strike="noStrike" cap="none">
                          <a:solidFill>
                            <a:schemeClr val="dk1"/>
                          </a:solidFill>
                          <a:latin typeface="Calibri"/>
                          <a:ea typeface="Calibri"/>
                          <a:cs typeface="Calibri"/>
                          <a:sym typeface="Calibri"/>
                        </a:rPr>
                        <a:t>Irradiation dose</a:t>
                      </a:r>
                      <a:endParaRPr sz="1100" b="1" u="none" strike="noStrike" cap="none">
                        <a:solidFill>
                          <a:schemeClr val="dk1"/>
                        </a:solidFill>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p Values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905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control</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7.46289E-23</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1905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0.1 Gy</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9.94009E-18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2"/>
                  </a:ext>
                </a:extLst>
              </a:tr>
              <a:tr h="1905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0.5 Gy</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1.60048E-28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1 Gy</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4.61642E-18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graphicFrame>
        <p:nvGraphicFramePr>
          <p:cNvPr id="225" name="Google Shape;225;g2dc0a8e38cb_0_17"/>
          <p:cNvGraphicFramePr/>
          <p:nvPr/>
        </p:nvGraphicFramePr>
        <p:xfrm>
          <a:off x="3099563" y="1546050"/>
          <a:ext cx="4513425" cy="1161609"/>
        </p:xfrm>
        <a:graphic>
          <a:graphicData uri="http://schemas.openxmlformats.org/drawingml/2006/table">
            <a:tbl>
              <a:tblPr>
                <a:noFill/>
                <a:tableStyleId>{F62BCBF3-D27D-475C-B8E5-775AF3DE4C8E}</a:tableStyleId>
              </a:tblPr>
              <a:tblGrid>
                <a:gridCol w="1451050">
                  <a:extLst>
                    <a:ext uri="{9D8B030D-6E8A-4147-A177-3AD203B41FA5}">
                      <a16:colId xmlns:a16="http://schemas.microsoft.com/office/drawing/2014/main" val="20000"/>
                    </a:ext>
                  </a:extLst>
                </a:gridCol>
                <a:gridCol w="1086375">
                  <a:extLst>
                    <a:ext uri="{9D8B030D-6E8A-4147-A177-3AD203B41FA5}">
                      <a16:colId xmlns:a16="http://schemas.microsoft.com/office/drawing/2014/main" val="20001"/>
                    </a:ext>
                  </a:extLst>
                </a:gridCol>
                <a:gridCol w="322450">
                  <a:extLst>
                    <a:ext uri="{9D8B030D-6E8A-4147-A177-3AD203B41FA5}">
                      <a16:colId xmlns:a16="http://schemas.microsoft.com/office/drawing/2014/main" val="20002"/>
                    </a:ext>
                  </a:extLst>
                </a:gridCol>
                <a:gridCol w="890775">
                  <a:extLst>
                    <a:ext uri="{9D8B030D-6E8A-4147-A177-3AD203B41FA5}">
                      <a16:colId xmlns:a16="http://schemas.microsoft.com/office/drawing/2014/main" val="20003"/>
                    </a:ext>
                  </a:extLst>
                </a:gridCol>
                <a:gridCol w="412350">
                  <a:extLst>
                    <a:ext uri="{9D8B030D-6E8A-4147-A177-3AD203B41FA5}">
                      <a16:colId xmlns:a16="http://schemas.microsoft.com/office/drawing/2014/main" val="20004"/>
                    </a:ext>
                  </a:extLst>
                </a:gridCol>
                <a:gridCol w="350425">
                  <a:extLst>
                    <a:ext uri="{9D8B030D-6E8A-4147-A177-3AD203B41FA5}">
                      <a16:colId xmlns:a16="http://schemas.microsoft.com/office/drawing/2014/main" val="20005"/>
                    </a:ext>
                  </a:extLst>
                </a:gridCol>
              </a:tblGrid>
              <a:tr h="277825">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Sum of Squares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df</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Mean Square</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F</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Sig.</a:t>
                      </a:r>
                      <a:endParaRPr sz="11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778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Between Groups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4.918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3</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1.639</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327.67</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2996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Within Groups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0.48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96</a:t>
                      </a:r>
                      <a:endParaRPr sz="11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0.005</a:t>
                      </a:r>
                      <a:endParaRPr sz="11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525" marR="9525" marT="9525" marB="91425" anchor="b"/>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2"/>
                  </a:ext>
                </a:extLst>
              </a:tr>
              <a:tr h="2778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Total</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5.398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99</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graphicFrame>
        <p:nvGraphicFramePr>
          <p:cNvPr id="226" name="Google Shape;226;g2dc0a8e38cb_0_17"/>
          <p:cNvGraphicFramePr/>
          <p:nvPr/>
        </p:nvGraphicFramePr>
        <p:xfrm>
          <a:off x="8891875" y="1462775"/>
          <a:ext cx="2888325" cy="2452176"/>
        </p:xfrm>
        <a:graphic>
          <a:graphicData uri="http://schemas.openxmlformats.org/drawingml/2006/table">
            <a:tbl>
              <a:tblPr>
                <a:noFill/>
                <a:tableStyleId>{F62BCBF3-D27D-475C-B8E5-775AF3DE4C8E}</a:tableStyleId>
              </a:tblPr>
              <a:tblGrid>
                <a:gridCol w="534525">
                  <a:extLst>
                    <a:ext uri="{9D8B030D-6E8A-4147-A177-3AD203B41FA5}">
                      <a16:colId xmlns:a16="http://schemas.microsoft.com/office/drawing/2014/main" val="20000"/>
                    </a:ext>
                  </a:extLst>
                </a:gridCol>
                <a:gridCol w="547625">
                  <a:extLst>
                    <a:ext uri="{9D8B030D-6E8A-4147-A177-3AD203B41FA5}">
                      <a16:colId xmlns:a16="http://schemas.microsoft.com/office/drawing/2014/main" val="20001"/>
                    </a:ext>
                  </a:extLst>
                </a:gridCol>
                <a:gridCol w="478775">
                  <a:extLst>
                    <a:ext uri="{9D8B030D-6E8A-4147-A177-3AD203B41FA5}">
                      <a16:colId xmlns:a16="http://schemas.microsoft.com/office/drawing/2014/main" val="20002"/>
                    </a:ext>
                  </a:extLst>
                </a:gridCol>
                <a:gridCol w="232800">
                  <a:extLst>
                    <a:ext uri="{9D8B030D-6E8A-4147-A177-3AD203B41FA5}">
                      <a16:colId xmlns:a16="http://schemas.microsoft.com/office/drawing/2014/main" val="20003"/>
                    </a:ext>
                  </a:extLst>
                </a:gridCol>
                <a:gridCol w="219050">
                  <a:extLst>
                    <a:ext uri="{9D8B030D-6E8A-4147-A177-3AD203B41FA5}">
                      <a16:colId xmlns:a16="http://schemas.microsoft.com/office/drawing/2014/main" val="20004"/>
                    </a:ext>
                  </a:extLst>
                </a:gridCol>
                <a:gridCol w="564025">
                  <a:extLst>
                    <a:ext uri="{9D8B030D-6E8A-4147-A177-3AD203B41FA5}">
                      <a16:colId xmlns:a16="http://schemas.microsoft.com/office/drawing/2014/main" val="20005"/>
                    </a:ext>
                  </a:extLst>
                </a:gridCol>
                <a:gridCol w="311525">
                  <a:extLst>
                    <a:ext uri="{9D8B030D-6E8A-4147-A177-3AD203B41FA5}">
                      <a16:colId xmlns:a16="http://schemas.microsoft.com/office/drawing/2014/main" val="20006"/>
                    </a:ext>
                  </a:extLst>
                </a:gridCol>
              </a:tblGrid>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(I) HeLa Condition (Gy)</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(J) HeLa Condition (Gy)</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Mean Difference (I-J)</a:t>
                      </a:r>
                      <a:endParaRPr sz="4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Std. Error</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Sig.</a:t>
                      </a:r>
                      <a:endParaRPr sz="4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95% Confidence Interval</a:t>
                      </a:r>
                      <a:endParaRPr sz="4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Lower Bound</a:t>
                      </a:r>
                      <a:endParaRPr sz="4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Upper Bound</a:t>
                      </a:r>
                      <a:endParaRPr sz="4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Control</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0.0236</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0.641</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-0.0287</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0.0759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2"/>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.53640*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0.4841</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0.5887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.05520*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0.034</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0.0029</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0.1075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0.1 Gy</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Control</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-0.0236</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0.641</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-0.0759</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0.0287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5"/>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.51280*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0.4605</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0.5651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6"/>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0.0316</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0.395</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-0.0207</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0.0839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0.5 Gy</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Control</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-.53640*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-0.5887</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-0.4841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8"/>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-.51280*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-0.5651</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-0.4605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9"/>
                  </a:ext>
                </a:extLst>
              </a:tr>
              <a:tr h="15605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-.48120*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-0.5335</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-0.4289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1 Gy</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Control</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-.05520*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0.034</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-0.1075</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-0.0029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11"/>
                  </a:ext>
                </a:extLst>
              </a:tr>
              <a:tr h="15247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-0.0316</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0.395</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-0.0839</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2"/>
                  </a:ext>
                </a:extLst>
              </a:tr>
              <a:tr h="282125">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 Gy</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.48120*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0.02001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0.4289</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0.5335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2dc0a8e38cb_0_2"/>
          <p:cNvSpPr txBox="1"/>
          <p:nvPr/>
        </p:nvSpPr>
        <p:spPr>
          <a:xfrm>
            <a:off x="366963" y="232325"/>
            <a:ext cx="23424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2 Sample T-test of equal variance</a:t>
            </a:r>
            <a:r>
              <a:rPr lang="en-GB" sz="1200" b="0" i="0" u="sng" strike="noStrike" cap="none">
                <a:solidFill>
                  <a:schemeClr val="dk1"/>
                </a:solidFill>
                <a:latin typeface="Calibri"/>
                <a:ea typeface="Calibri"/>
                <a:cs typeface="Calibri"/>
                <a:sym typeface="Calibri"/>
              </a:rPr>
              <a:t> </a:t>
            </a:r>
            <a:endParaRPr sz="1200" b="0" i="0" u="sng" strike="noStrike" cap="none">
              <a:solidFill>
                <a:schemeClr val="dk1"/>
              </a:solidFill>
              <a:latin typeface="Calibri"/>
              <a:ea typeface="Calibri"/>
              <a:cs typeface="Calibri"/>
              <a:sym typeface="Calibri"/>
            </a:endParaRPr>
          </a:p>
        </p:txBody>
      </p:sp>
      <p:sp>
        <p:nvSpPr>
          <p:cNvPr id="233" name="Google Shape;233;g2dc0a8e38cb_0_2"/>
          <p:cNvSpPr txBox="1"/>
          <p:nvPr/>
        </p:nvSpPr>
        <p:spPr>
          <a:xfrm>
            <a:off x="55800" y="203375"/>
            <a:ext cx="4911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A)</a:t>
            </a:r>
            <a:endParaRPr sz="1600" b="0" i="0" u="none" strike="noStrike" cap="none">
              <a:solidFill>
                <a:schemeClr val="dk1"/>
              </a:solidFill>
              <a:latin typeface="Calibri"/>
              <a:ea typeface="Calibri"/>
              <a:cs typeface="Calibri"/>
              <a:sym typeface="Calibri"/>
            </a:endParaRPr>
          </a:p>
        </p:txBody>
      </p:sp>
      <p:sp>
        <p:nvSpPr>
          <p:cNvPr id="234" name="Google Shape;234;g2dc0a8e38cb_0_2"/>
          <p:cNvSpPr txBox="1"/>
          <p:nvPr/>
        </p:nvSpPr>
        <p:spPr>
          <a:xfrm>
            <a:off x="116400" y="3899375"/>
            <a:ext cx="369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B)</a:t>
            </a:r>
            <a:endParaRPr sz="1600" b="0" i="0" u="none" strike="noStrike" cap="none">
              <a:solidFill>
                <a:schemeClr val="dk1"/>
              </a:solidFill>
              <a:latin typeface="Calibri"/>
              <a:ea typeface="Calibri"/>
              <a:cs typeface="Calibri"/>
              <a:sym typeface="Calibri"/>
            </a:endParaRPr>
          </a:p>
        </p:txBody>
      </p:sp>
      <p:sp>
        <p:nvSpPr>
          <p:cNvPr id="235" name="Google Shape;235;g2dc0a8e38cb_0_2"/>
          <p:cNvSpPr txBox="1"/>
          <p:nvPr/>
        </p:nvSpPr>
        <p:spPr>
          <a:xfrm>
            <a:off x="55800" y="5528775"/>
            <a:ext cx="12084300" cy="1133100"/>
          </a:xfrm>
          <a:prstGeom prst="rect">
            <a:avLst/>
          </a:prstGeom>
          <a:noFill/>
          <a:ln>
            <a:noFill/>
          </a:ln>
        </p:spPr>
        <p:txBody>
          <a:bodyPr spcFirstLastPara="1" wrap="square" lIns="91425" tIns="91425" rIns="91425" bIns="91425" anchor="t" anchorCtr="0">
            <a:noAutofit/>
          </a:bodyPr>
          <a:lstStyle/>
          <a:p>
            <a:pPr marL="457200" marR="0" lvl="0" indent="0" algn="l" rtl="0">
              <a:lnSpc>
                <a:spcPct val="100000"/>
              </a:lnSpc>
              <a:spcBef>
                <a:spcPts val="0"/>
              </a:spcBef>
              <a:spcAft>
                <a:spcPts val="0"/>
              </a:spcAft>
              <a:buClr>
                <a:srgbClr val="000000"/>
              </a:buClr>
              <a:buSzPts val="1100"/>
              <a:buFont typeface="Arial"/>
              <a:buNone/>
            </a:pPr>
            <a:r>
              <a:rPr lang="en-GB" b="1" i="0" u="none" strike="noStrike" cap="none">
                <a:solidFill>
                  <a:schemeClr val="dk1"/>
                </a:solidFill>
                <a:latin typeface="Calibri"/>
                <a:ea typeface="Calibri"/>
                <a:cs typeface="Calibri"/>
                <a:sym typeface="Calibri"/>
              </a:rPr>
              <a:t>Supplementary Figure </a:t>
            </a:r>
            <a:r>
              <a:rPr lang="en-GB" b="1">
                <a:solidFill>
                  <a:schemeClr val="dk1"/>
                </a:solidFill>
                <a:latin typeface="Calibri"/>
                <a:ea typeface="Calibri"/>
                <a:cs typeface="Calibri"/>
                <a:sym typeface="Calibri"/>
              </a:rPr>
              <a:t>4</a:t>
            </a:r>
            <a:r>
              <a:rPr lang="en-GB" b="1" i="0" u="none" strike="noStrike" cap="none">
                <a:solidFill>
                  <a:schemeClr val="dk1"/>
                </a:solidFill>
                <a:latin typeface="Calibri"/>
                <a:ea typeface="Calibri"/>
                <a:cs typeface="Calibri"/>
                <a:sym typeface="Calibri"/>
              </a:rPr>
              <a:t>: Statistical output for different ionising radiation doses on the </a:t>
            </a:r>
            <a:r>
              <a:rPr lang="en-GB" b="1">
                <a:solidFill>
                  <a:schemeClr val="dk1"/>
                </a:solidFill>
                <a:latin typeface="Calibri"/>
                <a:ea typeface="Calibri"/>
                <a:cs typeface="Calibri"/>
                <a:sym typeface="Calibri"/>
              </a:rPr>
              <a:t>FLT</a:t>
            </a:r>
            <a:r>
              <a:rPr lang="en-GB" b="1" i="0" u="none" strike="noStrike" cap="none">
                <a:solidFill>
                  <a:schemeClr val="dk1"/>
                </a:solidFill>
                <a:latin typeface="Calibri"/>
                <a:ea typeface="Calibri"/>
                <a:cs typeface="Calibri"/>
                <a:sym typeface="Calibri"/>
              </a:rPr>
              <a:t> of T cells:  </a:t>
            </a:r>
            <a:r>
              <a:rPr lang="en-GB" i="0" u="none" strike="noStrike" cap="none">
                <a:solidFill>
                  <a:schemeClr val="dk1"/>
                </a:solidFill>
                <a:latin typeface="Calibri"/>
                <a:ea typeface="Calibri"/>
                <a:cs typeface="Calibri"/>
                <a:sym typeface="Calibri"/>
              </a:rPr>
              <a:t>Human T cells were irradiated at different doses of ionising radiation ranging from 0 Gy to 1 Gy. From these irradiated cells, chromosomes were prepared and mounted onto slides and stained with 4 µM of DAPI. FLT of the arms and </a:t>
            </a:r>
            <a:r>
              <a:rPr lang="en-GB">
                <a:solidFill>
                  <a:schemeClr val="dk1"/>
                </a:solidFill>
                <a:latin typeface="Calibri"/>
                <a:ea typeface="Calibri"/>
                <a:cs typeface="Calibri"/>
                <a:sym typeface="Calibri"/>
              </a:rPr>
              <a:t>heteromorphic region </a:t>
            </a:r>
            <a:r>
              <a:rPr lang="en-GB" i="0" u="none" strike="noStrike" cap="none">
                <a:solidFill>
                  <a:schemeClr val="dk1"/>
                </a:solidFill>
                <a:latin typeface="Calibri"/>
                <a:ea typeface="Calibri"/>
                <a:cs typeface="Calibri"/>
                <a:sym typeface="Calibri"/>
              </a:rPr>
              <a:t>of  chromosome one was then determined using FLIM. In five different chromosome spreads, five random pixels within each region were selected and the mean FLT of each region calculated. </a:t>
            </a:r>
            <a:r>
              <a:rPr lang="en-GB" b="1" i="0" u="none" strike="noStrike" cap="none">
                <a:solidFill>
                  <a:schemeClr val="dk1"/>
                </a:solidFill>
                <a:latin typeface="Calibri"/>
                <a:ea typeface="Calibri"/>
                <a:cs typeface="Calibri"/>
                <a:sym typeface="Calibri"/>
              </a:rPr>
              <a:t>A) </a:t>
            </a:r>
            <a:r>
              <a:rPr lang="en-GB" i="0" u="none" strike="noStrike" cap="none">
                <a:solidFill>
                  <a:schemeClr val="dk1"/>
                </a:solidFill>
                <a:latin typeface="Calibri"/>
                <a:ea typeface="Calibri"/>
                <a:cs typeface="Calibri"/>
                <a:sym typeface="Calibri"/>
              </a:rPr>
              <a:t>2 Sample T-test of equal variance testing for differences in the FLT of the arms of centromeres of chromosome one, with a p-value of &lt;0.05 suggesting a significant difference in FLT. </a:t>
            </a:r>
            <a:r>
              <a:rPr lang="en-GB" b="1" i="0" u="none" strike="noStrike" cap="none">
                <a:solidFill>
                  <a:schemeClr val="dk1"/>
                </a:solidFill>
                <a:latin typeface="Calibri"/>
                <a:ea typeface="Calibri"/>
                <a:cs typeface="Calibri"/>
                <a:sym typeface="Calibri"/>
              </a:rPr>
              <a:t>B) </a:t>
            </a:r>
            <a:r>
              <a:rPr lang="en-GB" i="0" u="none" strike="noStrike" cap="none">
                <a:solidFill>
                  <a:schemeClr val="dk1"/>
                </a:solidFill>
                <a:latin typeface="Calibri"/>
                <a:ea typeface="Calibri"/>
                <a:cs typeface="Calibri"/>
                <a:sym typeface="Calibri"/>
              </a:rPr>
              <a:t>Two-way ANOVA comparing the FLTs of the centromeric region at different irradiation doses (0 Gy - 1 Gy). Where a significance value of &lt;0.05 suggests there is a difference between at least two of the irradiation doses. </a:t>
            </a:r>
            <a:r>
              <a:rPr lang="en-GB" b="1" i="0" u="none" strike="noStrike" cap="none">
                <a:solidFill>
                  <a:schemeClr val="dk1"/>
                </a:solidFill>
                <a:latin typeface="Calibri"/>
                <a:ea typeface="Calibri"/>
                <a:cs typeface="Calibri"/>
                <a:sym typeface="Calibri"/>
              </a:rPr>
              <a:t>C) </a:t>
            </a:r>
            <a:r>
              <a:rPr lang="en-GB" i="0" u="none" strike="noStrike" cap="none">
                <a:solidFill>
                  <a:schemeClr val="dk1"/>
                </a:solidFill>
                <a:latin typeface="Calibri"/>
                <a:ea typeface="Calibri"/>
                <a:cs typeface="Calibri"/>
                <a:sym typeface="Calibri"/>
              </a:rPr>
              <a:t>Tukeys HSD Post Hoc test to compare irradiation doses centromeric FLT against each other to test for significance between group comparisons. Where a significance value of &lt;0.05 for a group comparison suggests there is a significance difference in the centromeric FLT at those irradiation doses.</a:t>
            </a:r>
            <a:r>
              <a:rPr lang="en-GB" i="0" u="none" strike="noStrike" cap="none">
                <a:solidFill>
                  <a:schemeClr val="dk1"/>
                </a:solidFill>
                <a:latin typeface="Times New Roman"/>
                <a:ea typeface="Times New Roman"/>
                <a:cs typeface="Times New Roman"/>
                <a:sym typeface="Times New Roman"/>
              </a:rPr>
              <a:t> </a:t>
            </a:r>
            <a:endParaRPr i="0" u="none" strike="noStrike" cap="none">
              <a:solidFill>
                <a:schemeClr val="dk1"/>
              </a:solidFill>
              <a:latin typeface="Times New Roman"/>
              <a:ea typeface="Times New Roman"/>
              <a:cs typeface="Times New Roman"/>
              <a:sym typeface="Times New Roman"/>
            </a:endParaRPr>
          </a:p>
        </p:txBody>
      </p:sp>
      <p:sp>
        <p:nvSpPr>
          <p:cNvPr id="236" name="Google Shape;236;g2dc0a8e38cb_0_2"/>
          <p:cNvSpPr txBox="1"/>
          <p:nvPr/>
        </p:nvSpPr>
        <p:spPr>
          <a:xfrm>
            <a:off x="546900" y="3957275"/>
            <a:ext cx="12807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Two-way ANOVA</a:t>
            </a:r>
            <a:endParaRPr sz="1200" b="0" i="0" u="sng" strike="noStrike" cap="none">
              <a:solidFill>
                <a:schemeClr val="dk1"/>
              </a:solidFill>
              <a:latin typeface="Calibri"/>
              <a:ea typeface="Calibri"/>
              <a:cs typeface="Calibri"/>
              <a:sym typeface="Calibri"/>
            </a:endParaRPr>
          </a:p>
        </p:txBody>
      </p:sp>
      <p:sp>
        <p:nvSpPr>
          <p:cNvPr id="237" name="Google Shape;237;g2dc0a8e38cb_0_2"/>
          <p:cNvSpPr txBox="1"/>
          <p:nvPr/>
        </p:nvSpPr>
        <p:spPr>
          <a:xfrm>
            <a:off x="4624375" y="174425"/>
            <a:ext cx="369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C</a:t>
            </a:r>
            <a:endParaRPr sz="1600" b="0" i="0" u="none" strike="noStrike" cap="none">
              <a:solidFill>
                <a:schemeClr val="dk1"/>
              </a:solidFill>
              <a:latin typeface="Calibri"/>
              <a:ea typeface="Calibri"/>
              <a:cs typeface="Calibri"/>
              <a:sym typeface="Calibri"/>
            </a:endParaRPr>
          </a:p>
        </p:txBody>
      </p:sp>
      <p:sp>
        <p:nvSpPr>
          <p:cNvPr id="238" name="Google Shape;238;g2dc0a8e38cb_0_2"/>
          <p:cNvSpPr txBox="1"/>
          <p:nvPr/>
        </p:nvSpPr>
        <p:spPr>
          <a:xfrm>
            <a:off x="4886450" y="232325"/>
            <a:ext cx="26115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Tukey HSD post-Hoc testing </a:t>
            </a:r>
            <a:endParaRPr sz="1200" b="0" i="0" u="sng" strike="noStrike" cap="none">
              <a:solidFill>
                <a:schemeClr val="dk1"/>
              </a:solidFill>
              <a:latin typeface="Calibri"/>
              <a:ea typeface="Calibri"/>
              <a:cs typeface="Calibri"/>
              <a:sym typeface="Calibri"/>
            </a:endParaRPr>
          </a:p>
        </p:txBody>
      </p:sp>
      <p:graphicFrame>
        <p:nvGraphicFramePr>
          <p:cNvPr id="239" name="Google Shape;239;g2dc0a8e38cb_0_2"/>
          <p:cNvGraphicFramePr/>
          <p:nvPr/>
        </p:nvGraphicFramePr>
        <p:xfrm>
          <a:off x="366975" y="785638"/>
          <a:ext cx="2611500" cy="2374750"/>
        </p:xfrm>
        <a:graphic>
          <a:graphicData uri="http://schemas.openxmlformats.org/drawingml/2006/table">
            <a:tbl>
              <a:tblPr>
                <a:noFill/>
                <a:tableStyleId>{F62BCBF3-D27D-475C-B8E5-775AF3DE4C8E}</a:tableStyleId>
              </a:tblPr>
              <a:tblGrid>
                <a:gridCol w="1128425">
                  <a:extLst>
                    <a:ext uri="{9D8B030D-6E8A-4147-A177-3AD203B41FA5}">
                      <a16:colId xmlns:a16="http://schemas.microsoft.com/office/drawing/2014/main" val="20000"/>
                    </a:ext>
                  </a:extLst>
                </a:gridCol>
                <a:gridCol w="1483075">
                  <a:extLst>
                    <a:ext uri="{9D8B030D-6E8A-4147-A177-3AD203B41FA5}">
                      <a16:colId xmlns:a16="http://schemas.microsoft.com/office/drawing/2014/main" val="20001"/>
                    </a:ext>
                  </a:extLst>
                </a:gridCol>
              </a:tblGrid>
              <a:tr h="4749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Irradiation dose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p Values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749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Control</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1.801E-21</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4749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0.1 Gy</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4.4902E-22</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2"/>
                  </a:ext>
                </a:extLst>
              </a:tr>
              <a:tr h="4749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0.5 Gy</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3.2318E-18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4749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1 Gy</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1.8137E-17</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graphicFrame>
        <p:nvGraphicFramePr>
          <p:cNvPr id="240" name="Google Shape;240;g2dc0a8e38cb_0_2"/>
          <p:cNvGraphicFramePr/>
          <p:nvPr/>
        </p:nvGraphicFramePr>
        <p:xfrm>
          <a:off x="116388" y="4376300"/>
          <a:ext cx="4963800" cy="1148224"/>
        </p:xfrm>
        <a:graphic>
          <a:graphicData uri="http://schemas.openxmlformats.org/drawingml/2006/table">
            <a:tbl>
              <a:tblPr>
                <a:noFill/>
                <a:tableStyleId>{F62BCBF3-D27D-475C-B8E5-775AF3DE4C8E}</a:tableStyleId>
              </a:tblPr>
              <a:tblGrid>
                <a:gridCol w="1165200">
                  <a:extLst>
                    <a:ext uri="{9D8B030D-6E8A-4147-A177-3AD203B41FA5}">
                      <a16:colId xmlns:a16="http://schemas.microsoft.com/office/drawing/2014/main" val="20000"/>
                    </a:ext>
                  </a:extLst>
                </a:gridCol>
                <a:gridCol w="1022975">
                  <a:extLst>
                    <a:ext uri="{9D8B030D-6E8A-4147-A177-3AD203B41FA5}">
                      <a16:colId xmlns:a16="http://schemas.microsoft.com/office/drawing/2014/main" val="20001"/>
                    </a:ext>
                  </a:extLst>
                </a:gridCol>
                <a:gridCol w="445525">
                  <a:extLst>
                    <a:ext uri="{9D8B030D-6E8A-4147-A177-3AD203B41FA5}">
                      <a16:colId xmlns:a16="http://schemas.microsoft.com/office/drawing/2014/main" val="20002"/>
                    </a:ext>
                  </a:extLst>
                </a:gridCol>
                <a:gridCol w="1102275">
                  <a:extLst>
                    <a:ext uri="{9D8B030D-6E8A-4147-A177-3AD203B41FA5}">
                      <a16:colId xmlns:a16="http://schemas.microsoft.com/office/drawing/2014/main" val="20003"/>
                    </a:ext>
                  </a:extLst>
                </a:gridCol>
                <a:gridCol w="702300">
                  <a:extLst>
                    <a:ext uri="{9D8B030D-6E8A-4147-A177-3AD203B41FA5}">
                      <a16:colId xmlns:a16="http://schemas.microsoft.com/office/drawing/2014/main" val="20004"/>
                    </a:ext>
                  </a:extLst>
                </a:gridCol>
                <a:gridCol w="525525">
                  <a:extLst>
                    <a:ext uri="{9D8B030D-6E8A-4147-A177-3AD203B41FA5}">
                      <a16:colId xmlns:a16="http://schemas.microsoft.com/office/drawing/2014/main" val="20005"/>
                    </a:ext>
                  </a:extLst>
                </a:gridCol>
              </a:tblGrid>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Sum of Squares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df</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Mean Square</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F</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Sig.</a:t>
                      </a:r>
                      <a:endParaRPr sz="11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009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Between Groups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1.501</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3</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0.5</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201.837</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2667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Within Groups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0.238</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96</a:t>
                      </a:r>
                      <a:endParaRPr sz="11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0.002</a:t>
                      </a:r>
                      <a:endParaRPr sz="11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00000"/>
                        </a:lnSpc>
                        <a:spcBef>
                          <a:spcPts val="0"/>
                        </a:spcBef>
                        <a:spcAft>
                          <a:spcPts val="0"/>
                        </a:spcAft>
                        <a:buClr>
                          <a:srgbClr val="000000"/>
                        </a:buClr>
                        <a:buSzPts val="1100"/>
                        <a:buFont typeface="Arial"/>
                        <a:buNone/>
                      </a:pPr>
                      <a:endParaRPr sz="1100" u="none" strike="noStrike" cap="none"/>
                    </a:p>
                  </a:txBody>
                  <a:tcPr marL="9525" marR="9525" marT="9525" marB="91425" anchor="b"/>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2"/>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Total</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1.739</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99</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graphicFrame>
        <p:nvGraphicFramePr>
          <p:cNvPr id="241" name="Google Shape;241;g2dc0a8e38cb_0_2"/>
          <p:cNvGraphicFramePr/>
          <p:nvPr/>
        </p:nvGraphicFramePr>
        <p:xfrm>
          <a:off x="4624375" y="605525"/>
          <a:ext cx="7291600" cy="3649516"/>
        </p:xfrm>
        <a:graphic>
          <a:graphicData uri="http://schemas.openxmlformats.org/drawingml/2006/table">
            <a:tbl>
              <a:tblPr>
                <a:noFill/>
                <a:tableStyleId>{F62BCBF3-D27D-475C-B8E5-775AF3DE4C8E}</a:tableStyleId>
              </a:tblPr>
              <a:tblGrid>
                <a:gridCol w="685400">
                  <a:extLst>
                    <a:ext uri="{9D8B030D-6E8A-4147-A177-3AD203B41FA5}">
                      <a16:colId xmlns:a16="http://schemas.microsoft.com/office/drawing/2014/main" val="20000"/>
                    </a:ext>
                  </a:extLst>
                </a:gridCol>
                <a:gridCol w="1231850">
                  <a:extLst>
                    <a:ext uri="{9D8B030D-6E8A-4147-A177-3AD203B41FA5}">
                      <a16:colId xmlns:a16="http://schemas.microsoft.com/office/drawing/2014/main" val="20001"/>
                    </a:ext>
                  </a:extLst>
                </a:gridCol>
                <a:gridCol w="1249575">
                  <a:extLst>
                    <a:ext uri="{9D8B030D-6E8A-4147-A177-3AD203B41FA5}">
                      <a16:colId xmlns:a16="http://schemas.microsoft.com/office/drawing/2014/main" val="20002"/>
                    </a:ext>
                  </a:extLst>
                </a:gridCol>
                <a:gridCol w="870725">
                  <a:extLst>
                    <a:ext uri="{9D8B030D-6E8A-4147-A177-3AD203B41FA5}">
                      <a16:colId xmlns:a16="http://schemas.microsoft.com/office/drawing/2014/main" val="20003"/>
                    </a:ext>
                  </a:extLst>
                </a:gridCol>
                <a:gridCol w="685400">
                  <a:extLst>
                    <a:ext uri="{9D8B030D-6E8A-4147-A177-3AD203B41FA5}">
                      <a16:colId xmlns:a16="http://schemas.microsoft.com/office/drawing/2014/main" val="20004"/>
                    </a:ext>
                  </a:extLst>
                </a:gridCol>
                <a:gridCol w="685400">
                  <a:extLst>
                    <a:ext uri="{9D8B030D-6E8A-4147-A177-3AD203B41FA5}">
                      <a16:colId xmlns:a16="http://schemas.microsoft.com/office/drawing/2014/main" val="20005"/>
                    </a:ext>
                  </a:extLst>
                </a:gridCol>
                <a:gridCol w="685400">
                  <a:extLst>
                    <a:ext uri="{9D8B030D-6E8A-4147-A177-3AD203B41FA5}">
                      <a16:colId xmlns:a16="http://schemas.microsoft.com/office/drawing/2014/main" val="20006"/>
                    </a:ext>
                  </a:extLst>
                </a:gridCol>
                <a:gridCol w="1197850">
                  <a:extLst>
                    <a:ext uri="{9D8B030D-6E8A-4147-A177-3AD203B41FA5}">
                      <a16:colId xmlns:a16="http://schemas.microsoft.com/office/drawing/2014/main" val="20007"/>
                    </a:ext>
                  </a:extLst>
                </a:gridCol>
              </a:tblGrid>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(I) T cell Irradiation Dose (Gy)</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(J) T cell Irradiation Dose (Gy)</a:t>
                      </a:r>
                      <a:endParaRPr sz="9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Mean Difference (I-J)</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Std. Error</a:t>
                      </a:r>
                      <a:endParaRPr sz="9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Sig.</a:t>
                      </a:r>
                      <a:endParaRPr sz="9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gridSpan="2">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95% Confidence Interval</a:t>
                      </a:r>
                      <a:endParaRPr sz="9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hMerge="1">
                  <a:txBody>
                    <a:bodyPr/>
                    <a:lstStyle/>
                    <a:p>
                      <a:endParaRPr lang="en-US"/>
                    </a:p>
                  </a:txBody>
                  <a:tcPr/>
                </a:tc>
                <a:extLst>
                  <a:ext uri="{0D108BD9-81ED-4DB2-BD59-A6C34878D82A}">
                    <a16:rowId xmlns:a16="http://schemas.microsoft.com/office/drawing/2014/main" val="10000"/>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Lower Bound</a:t>
                      </a:r>
                      <a:endParaRPr sz="900" b="1"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Upper Bound</a:t>
                      </a:r>
                      <a:endParaRPr sz="9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Tukey HSD</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Control</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0.1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.048000*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0.005</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0.01118</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0.08482</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2"/>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0.5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.312400*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0.27558</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0.34922</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1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.052520*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0.002</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0.0157</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0.08934</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357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0.1 Gy</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Control</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-.048000*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0.005</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-0.08482</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-0.01118</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5"/>
                  </a:ext>
                </a:extLst>
              </a:tr>
              <a:tr h="2357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0.5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.264400*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0.22758</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0.30122</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6"/>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1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0.00452</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0.988</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-0.0323</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0.04134</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0.5 Gy</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Control</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-.312400*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-0.34922</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-0.27558</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8"/>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0.1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-.264400*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-0.30122</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-0.22758</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9"/>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1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-.259880*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-0.2967</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-0.22306</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2357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1 Gy</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Control</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-.052520*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0.002</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-0.08934</a:t>
                      </a:r>
                      <a:endParaRPr sz="9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-0.0157</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11"/>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0.1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-0.00452</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0.988</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-0.04134</a:t>
                      </a:r>
                      <a:endParaRPr sz="9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0.0323</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2"/>
                  </a:ext>
                </a:extLst>
              </a:tr>
              <a:tr h="247575">
                <a:tc>
                  <a:txBody>
                    <a:bodyPr/>
                    <a:lstStyle/>
                    <a:p>
                      <a:pPr marL="0" marR="0" lvl="0" indent="0" algn="ctr" rtl="0">
                        <a:lnSpc>
                          <a:spcPct val="115000"/>
                        </a:lnSpc>
                        <a:spcBef>
                          <a:spcPts val="0"/>
                        </a:spcBef>
                        <a:spcAft>
                          <a:spcPts val="0"/>
                        </a:spcAft>
                        <a:buClr>
                          <a:srgbClr val="000000"/>
                        </a:buClr>
                        <a:buSzPts val="400"/>
                        <a:buFont typeface="Arial"/>
                        <a:buNone/>
                      </a:pPr>
                      <a:r>
                        <a:rPr lang="en-GB" sz="900" b="1" u="none" strike="noStrike" cap="none">
                          <a:latin typeface="Calibri"/>
                          <a:ea typeface="Calibri"/>
                          <a:cs typeface="Calibri"/>
                          <a:sym typeface="Calibri"/>
                        </a:rPr>
                        <a:t> </a:t>
                      </a:r>
                      <a:endParaRPr sz="9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 </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0.5 Gy</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.259880*</a:t>
                      </a:r>
                      <a:endParaRPr sz="9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0.014081</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0.22306</a:t>
                      </a:r>
                      <a:endParaRPr sz="9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900" u="none" strike="noStrike" cap="none">
                          <a:latin typeface="Calibri"/>
                          <a:ea typeface="Calibri"/>
                          <a:cs typeface="Calibri"/>
                          <a:sym typeface="Calibri"/>
                        </a:rPr>
                        <a:t>0.2967</a:t>
                      </a:r>
                      <a:endParaRPr sz="9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g2e0c79f6c0b_1_0"/>
          <p:cNvPicPr preferRelativeResize="0"/>
          <p:nvPr/>
        </p:nvPicPr>
        <p:blipFill rotWithShape="1">
          <a:blip r:embed="rId3">
            <a:alphaModFix/>
          </a:blip>
          <a:srcRect l="1689" t="3270" r="1785" b="2762"/>
          <a:stretch/>
        </p:blipFill>
        <p:spPr>
          <a:xfrm>
            <a:off x="6323525" y="1155600"/>
            <a:ext cx="4053425" cy="2371675"/>
          </a:xfrm>
          <a:prstGeom prst="rect">
            <a:avLst/>
          </a:prstGeom>
          <a:noFill/>
          <a:ln>
            <a:noFill/>
          </a:ln>
        </p:spPr>
      </p:pic>
      <p:sp>
        <p:nvSpPr>
          <p:cNvPr id="248" name="Google Shape;248;g2e0c79f6c0b_1_0"/>
          <p:cNvSpPr txBox="1"/>
          <p:nvPr/>
        </p:nvSpPr>
        <p:spPr>
          <a:xfrm>
            <a:off x="667825" y="5099550"/>
            <a:ext cx="109326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chemeClr val="dk1"/>
                </a:solidFill>
                <a:latin typeface="Times New Roman"/>
                <a:ea typeface="Times New Roman"/>
                <a:cs typeface="Times New Roman"/>
                <a:sym typeface="Times New Roman"/>
              </a:rPr>
              <a:t>Supplementary figure 5. </a:t>
            </a:r>
            <a:r>
              <a:rPr lang="en-GB" dirty="0">
                <a:solidFill>
                  <a:schemeClr val="dk1"/>
                </a:solidFill>
                <a:latin typeface="Times New Roman"/>
                <a:ea typeface="Times New Roman"/>
                <a:cs typeface="Times New Roman"/>
                <a:sym typeface="Times New Roman"/>
              </a:rPr>
              <a:t>Represent DAPI FLT change of T cell chromosome 1’s after different x-ray irradiation doses. A) Improved sample preparation (chromosome spreads n=5) and  B) random sample preparation (chromosome spreads n = 9). 60x water objective was used for A and B.. Grey bars show the FLT of the chromosome 1 arms where as white bars show the FLT of the shorter heteromorphic regions of chromosome. Error bar represent standard deviation. </a:t>
            </a:r>
            <a:endParaRPr sz="1600" dirty="0">
              <a:latin typeface="Times New Roman"/>
              <a:ea typeface="Times New Roman"/>
              <a:cs typeface="Times New Roman"/>
              <a:sym typeface="Times New Roman"/>
            </a:endParaRPr>
          </a:p>
        </p:txBody>
      </p:sp>
      <p:pic>
        <p:nvPicPr>
          <p:cNvPr id="249" name="Google Shape;249;g2e0c79f6c0b_1_0"/>
          <p:cNvPicPr preferRelativeResize="0"/>
          <p:nvPr/>
        </p:nvPicPr>
        <p:blipFill rotWithShape="1">
          <a:blip r:embed="rId4">
            <a:alphaModFix/>
          </a:blip>
          <a:srcRect r="50838"/>
          <a:stretch/>
        </p:blipFill>
        <p:spPr>
          <a:xfrm>
            <a:off x="809300" y="704400"/>
            <a:ext cx="4122524" cy="2970094"/>
          </a:xfrm>
          <a:prstGeom prst="rect">
            <a:avLst/>
          </a:prstGeom>
          <a:noFill/>
          <a:ln>
            <a:noFill/>
          </a:ln>
        </p:spPr>
      </p:pic>
      <p:sp>
        <p:nvSpPr>
          <p:cNvPr id="250" name="Google Shape;250;g2e0c79f6c0b_1_0"/>
          <p:cNvSpPr txBox="1"/>
          <p:nvPr/>
        </p:nvSpPr>
        <p:spPr>
          <a:xfrm>
            <a:off x="956725" y="704400"/>
            <a:ext cx="367200" cy="451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latin typeface="Calibri"/>
                <a:ea typeface="Calibri"/>
                <a:cs typeface="Calibri"/>
                <a:sym typeface="Calibri"/>
              </a:rPr>
              <a:t>A</a:t>
            </a:r>
            <a:endParaRPr>
              <a:solidFill>
                <a:schemeClr val="dk1"/>
              </a:solidFill>
              <a:latin typeface="Calibri"/>
              <a:ea typeface="Calibri"/>
              <a:cs typeface="Calibri"/>
              <a:sym typeface="Calibri"/>
            </a:endParaRPr>
          </a:p>
        </p:txBody>
      </p:sp>
      <p:sp>
        <p:nvSpPr>
          <p:cNvPr id="251" name="Google Shape;251;g2e0c79f6c0b_1_0"/>
          <p:cNvSpPr txBox="1"/>
          <p:nvPr/>
        </p:nvSpPr>
        <p:spPr>
          <a:xfrm>
            <a:off x="5956325" y="704400"/>
            <a:ext cx="367200" cy="451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latin typeface="Calibri"/>
                <a:ea typeface="Calibri"/>
                <a:cs typeface="Calibri"/>
                <a:sym typeface="Calibri"/>
              </a:rPr>
              <a:t>B</a:t>
            </a:r>
            <a:endParaRPr>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1452F9E-4E2F-EDA4-1393-746428EF1582}"/>
              </a:ext>
            </a:extLst>
          </p:cNvPr>
          <p:cNvGraphicFramePr>
            <a:graphicFrameLocks noGrp="1"/>
          </p:cNvGraphicFramePr>
          <p:nvPr/>
        </p:nvGraphicFramePr>
        <p:xfrm>
          <a:off x="987489" y="853804"/>
          <a:ext cx="10515600" cy="4130275"/>
        </p:xfrm>
        <a:graphic>
          <a:graphicData uri="http://schemas.openxmlformats.org/drawingml/2006/table">
            <a:tbl>
              <a:tblPr/>
              <a:tblGrid>
                <a:gridCol w="1343364">
                  <a:extLst>
                    <a:ext uri="{9D8B030D-6E8A-4147-A177-3AD203B41FA5}">
                      <a16:colId xmlns:a16="http://schemas.microsoft.com/office/drawing/2014/main" val="2650500400"/>
                    </a:ext>
                  </a:extLst>
                </a:gridCol>
                <a:gridCol w="1841564">
                  <a:extLst>
                    <a:ext uri="{9D8B030D-6E8A-4147-A177-3AD203B41FA5}">
                      <a16:colId xmlns:a16="http://schemas.microsoft.com/office/drawing/2014/main" val="1975783125"/>
                    </a:ext>
                  </a:extLst>
                </a:gridCol>
                <a:gridCol w="1897909">
                  <a:extLst>
                    <a:ext uri="{9D8B030D-6E8A-4147-A177-3AD203B41FA5}">
                      <a16:colId xmlns:a16="http://schemas.microsoft.com/office/drawing/2014/main" val="3794676539"/>
                    </a:ext>
                  </a:extLst>
                </a:gridCol>
                <a:gridCol w="2147009">
                  <a:extLst>
                    <a:ext uri="{9D8B030D-6E8A-4147-A177-3AD203B41FA5}">
                      <a16:colId xmlns:a16="http://schemas.microsoft.com/office/drawing/2014/main" val="1902446648"/>
                    </a:ext>
                  </a:extLst>
                </a:gridCol>
                <a:gridCol w="3285754">
                  <a:extLst>
                    <a:ext uri="{9D8B030D-6E8A-4147-A177-3AD203B41FA5}">
                      <a16:colId xmlns:a16="http://schemas.microsoft.com/office/drawing/2014/main" val="3861766394"/>
                    </a:ext>
                  </a:extLst>
                </a:gridCol>
              </a:tblGrid>
              <a:tr h="356059">
                <a:tc>
                  <a:txBody>
                    <a:bodyPr/>
                    <a:lstStyle/>
                    <a:p>
                      <a:pPr algn="ctr" rtl="0" fontAlgn="ctr"/>
                      <a:r>
                        <a:rPr lang="en-GB" sz="800" u="none" strike="noStrike">
                          <a:effectLst/>
                        </a:rPr>
                        <a:t>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 </a:t>
                      </a:r>
                      <a:endParaRPr lang="en-GB" sz="800" b="0" i="0" u="none" strike="noStrike">
                        <a:solidFill>
                          <a:srgbClr val="000000"/>
                        </a:solidFill>
                        <a:effectLst/>
                        <a:latin typeface="Times New Roman" panose="02020603050405020304" pitchFamily="18" charset="0"/>
                      </a:endParaRPr>
                    </a:p>
                  </a:txBody>
                  <a:tcPr marL="8901" marR="8901" marT="8901" marB="0" anchor="ctr"/>
                </a:tc>
                <a:tc gridSpan="2">
                  <a:txBody>
                    <a:bodyPr/>
                    <a:lstStyle/>
                    <a:p>
                      <a:pPr algn="ctr" fontAlgn="ctr"/>
                      <a:r>
                        <a:rPr lang="en-GB" sz="800" u="none" strike="noStrike">
                          <a:effectLst/>
                        </a:rPr>
                        <a:t>Fluorescence Lifetime (ns) </a:t>
                      </a:r>
                      <a:endParaRPr lang="en-GB" sz="800" b="1" i="0" u="none" strike="noStrike">
                        <a:solidFill>
                          <a:srgbClr val="000000"/>
                        </a:solidFill>
                        <a:effectLst/>
                        <a:latin typeface="Times New Roman" panose="02020603050405020304" pitchFamily="18" charset="0"/>
                      </a:endParaRPr>
                    </a:p>
                  </a:txBody>
                  <a:tcPr marL="8901" marR="8901" marT="8901" marB="0" anchor="ctr"/>
                </a:tc>
                <a:tc hMerge="1">
                  <a:txBody>
                    <a:bodyPr/>
                    <a:lstStyle/>
                    <a:p>
                      <a:endParaRPr lang="en-GB"/>
                    </a:p>
                  </a:txBody>
                  <a:tcPr/>
                </a:tc>
                <a:tc>
                  <a:txBody>
                    <a:bodyPr/>
                    <a:lstStyle/>
                    <a:p>
                      <a:pPr algn="ctr" fontAlgn="b"/>
                      <a:r>
                        <a:rPr lang="en-GB" sz="800" u="none" strike="noStrike">
                          <a:effectLst/>
                        </a:rPr>
                        <a:t> </a:t>
                      </a:r>
                      <a:endParaRPr lang="en-GB" sz="800" b="0" i="0" u="none" strike="noStrike">
                        <a:solidFill>
                          <a:srgbClr val="000000"/>
                        </a:solidFill>
                        <a:effectLst/>
                        <a:latin typeface="Times New Roman" panose="02020603050405020304" pitchFamily="18" charset="0"/>
                      </a:endParaRPr>
                    </a:p>
                  </a:txBody>
                  <a:tcPr marL="8901" marR="8901" marT="8901" marB="0" anchor="b"/>
                </a:tc>
                <a:extLst>
                  <a:ext uri="{0D108BD9-81ED-4DB2-BD59-A6C34878D82A}">
                    <a16:rowId xmlns:a16="http://schemas.microsoft.com/office/drawing/2014/main" val="3976558118"/>
                  </a:ext>
                </a:extLst>
              </a:tr>
              <a:tr h="178029">
                <a:tc>
                  <a:txBody>
                    <a:bodyPr/>
                    <a:lstStyle/>
                    <a:p>
                      <a:pPr algn="ctr" fontAlgn="ctr"/>
                      <a:r>
                        <a:rPr lang="en-GB" sz="800" u="none" strike="noStrike">
                          <a:effectLst/>
                        </a:rPr>
                        <a:t>Condition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Cell type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Chromosome Arm</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Heteromorphic region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Figures</a:t>
                      </a:r>
                      <a:endParaRPr lang="en-GB" sz="800" b="1"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4044977522"/>
                  </a:ext>
                </a:extLst>
              </a:tr>
              <a:tr h="178029">
                <a:tc>
                  <a:txBody>
                    <a:bodyPr/>
                    <a:lstStyle/>
                    <a:p>
                      <a:pPr algn="ctr" fontAlgn="ctr"/>
                      <a:r>
                        <a:rPr lang="en-GB" sz="800" u="none" strike="noStrike">
                          <a:effectLst/>
                        </a:rPr>
                        <a:t>NucBlue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0-0.1</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none</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3A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3516113335"/>
                  </a:ext>
                </a:extLst>
              </a:tr>
              <a:tr h="178029">
                <a:tc>
                  <a:txBody>
                    <a:bodyPr/>
                    <a:lstStyle/>
                    <a:p>
                      <a:pPr algn="ctr" fontAlgn="ctr"/>
                      <a:r>
                        <a:rPr lang="en-GB" sz="800" u="none" strike="noStrike">
                          <a:effectLst/>
                        </a:rPr>
                        <a:t>Hoechst 33258</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dirty="0">
                          <a:effectLst/>
                        </a:rPr>
                        <a:t>2.1</a:t>
                      </a:r>
                      <a:endParaRPr lang="en-GB" sz="800" b="0" i="0" u="none" strike="noStrike" dirty="0">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none</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3B</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220442263"/>
                  </a:ext>
                </a:extLst>
              </a:tr>
              <a:tr h="178029">
                <a:tc>
                  <a:txBody>
                    <a:bodyPr/>
                    <a:lstStyle/>
                    <a:p>
                      <a:pPr algn="ctr" fontAlgn="ctr"/>
                      <a:r>
                        <a:rPr lang="en-GB" sz="800" u="none" strike="noStrike">
                          <a:effectLst/>
                        </a:rPr>
                        <a:t>0.04-4 µM DAPI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dirty="0">
                          <a:effectLst/>
                        </a:rPr>
                        <a:t>3.1 - 3.2</a:t>
                      </a:r>
                      <a:endParaRPr lang="en-GB" sz="800" b="0" i="0" u="none" strike="noStrike" dirty="0">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2.6 - 2.7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3C and Figure 4</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138154708"/>
                  </a:ext>
                </a:extLst>
              </a:tr>
              <a:tr h="178029">
                <a:tc>
                  <a:txBody>
                    <a:bodyPr/>
                    <a:lstStyle/>
                    <a:p>
                      <a:pPr algn="ctr" fontAlgn="ctr"/>
                      <a:r>
                        <a:rPr lang="en-GB" sz="800" u="none" strike="noStrike">
                          <a:effectLst/>
                        </a:rPr>
                        <a:t>40 µM DAPI</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1- 1.5</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1- 1.4</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4</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8262983"/>
                  </a:ext>
                </a:extLst>
              </a:tr>
              <a:tr h="178029">
                <a:tc>
                  <a:txBody>
                    <a:bodyPr/>
                    <a:lstStyle/>
                    <a:p>
                      <a:pPr algn="ctr" fontAlgn="ctr"/>
                      <a:r>
                        <a:rPr lang="en-GB" sz="800" u="none" strike="noStrike">
                          <a:effectLst/>
                        </a:rPr>
                        <a:t>400 µM DAPI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 </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0.4</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0.4</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4</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665096181"/>
                  </a:ext>
                </a:extLst>
              </a:tr>
              <a:tr h="178029">
                <a:tc>
                  <a:txBody>
                    <a:bodyPr/>
                    <a:lstStyle/>
                    <a:p>
                      <a:pPr algn="ctr" fontAlgn="ctr"/>
                      <a:r>
                        <a:rPr lang="en-GB" sz="800" u="none" strike="noStrike">
                          <a:effectLst/>
                        </a:rPr>
                        <a:t>Wet Methanol Acetic Acid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 </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2.1</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none</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5A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803981877"/>
                  </a:ext>
                </a:extLst>
              </a:tr>
              <a:tr h="284847">
                <a:tc>
                  <a:txBody>
                    <a:bodyPr/>
                    <a:lstStyle/>
                    <a:p>
                      <a:pPr algn="ctr" fontAlgn="ctr"/>
                      <a:r>
                        <a:rPr lang="en-GB" sz="800" u="none" strike="noStrike">
                          <a:effectLst/>
                        </a:rPr>
                        <a:t>Dried Methanol Acetic Acid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 </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3</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5B</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3947810576"/>
                  </a:ext>
                </a:extLst>
              </a:tr>
              <a:tr h="178029">
                <a:tc>
                  <a:txBody>
                    <a:bodyPr/>
                    <a:lstStyle/>
                    <a:p>
                      <a:pPr algn="ctr" fontAlgn="ctr"/>
                      <a:r>
                        <a:rPr lang="en-GB" sz="800" u="none" strike="noStrike">
                          <a:effectLst/>
                        </a:rPr>
                        <a:t>Wet Coverslip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3.1-3.3</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2.8-2.9</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6A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1568512451"/>
                  </a:ext>
                </a:extLst>
              </a:tr>
              <a:tr h="178029">
                <a:tc>
                  <a:txBody>
                    <a:bodyPr/>
                    <a:lstStyle/>
                    <a:p>
                      <a:pPr algn="ctr" fontAlgn="ctr"/>
                      <a:r>
                        <a:rPr lang="en-GB" sz="800" u="none" strike="noStrike">
                          <a:effectLst/>
                        </a:rPr>
                        <a:t>Dried Coverslip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2.9-3.0</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6B</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4204372874"/>
                  </a:ext>
                </a:extLst>
              </a:tr>
              <a:tr h="178029">
                <a:tc>
                  <a:txBody>
                    <a:bodyPr/>
                    <a:lstStyle/>
                    <a:p>
                      <a:pPr algn="ctr" fontAlgn="ctr"/>
                      <a:r>
                        <a:rPr lang="en-GB" sz="800" u="none" strike="noStrike">
                          <a:effectLst/>
                        </a:rPr>
                        <a:t>0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3.0 - 3.1</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2.6 - 2.7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7A and E</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3467834010"/>
                  </a:ext>
                </a:extLst>
              </a:tr>
              <a:tr h="178029">
                <a:tc>
                  <a:txBody>
                    <a:bodyPr/>
                    <a:lstStyle/>
                    <a:p>
                      <a:pPr algn="ctr" fontAlgn="ctr"/>
                      <a:r>
                        <a:rPr lang="en-GB" sz="800" u="none" strike="noStrike">
                          <a:effectLst/>
                        </a:rPr>
                        <a:t>0.1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2.9 - 3.0</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2.6 - 2.7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7B and E</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772356585"/>
                  </a:ext>
                </a:extLst>
              </a:tr>
              <a:tr h="178029">
                <a:tc>
                  <a:txBody>
                    <a:bodyPr/>
                    <a:lstStyle/>
                    <a:p>
                      <a:pPr algn="ctr" fontAlgn="ctr"/>
                      <a:r>
                        <a:rPr lang="en-GB" sz="800" u="none" strike="noStrike">
                          <a:effectLst/>
                        </a:rPr>
                        <a:t>0.5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2.4 - 2.5</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2.1 - 2.2</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7C and E</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3244512171"/>
                  </a:ext>
                </a:extLst>
              </a:tr>
              <a:tr h="178029">
                <a:tc>
                  <a:txBody>
                    <a:bodyPr/>
                    <a:lstStyle/>
                    <a:p>
                      <a:pPr algn="ctr" fontAlgn="ctr"/>
                      <a:r>
                        <a:rPr lang="en-GB" sz="800" u="none" strike="noStrike">
                          <a:effectLst/>
                        </a:rPr>
                        <a:t>1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2.8 - 3.0</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2.6 - 2.7 </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Figure 7D and E</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3639613968"/>
                  </a:ext>
                </a:extLst>
              </a:tr>
              <a:tr h="178029">
                <a:tc>
                  <a:txBody>
                    <a:bodyPr/>
                    <a:lstStyle/>
                    <a:p>
                      <a:pPr algn="ctr" fontAlgn="ctr"/>
                      <a:r>
                        <a:rPr lang="en-GB" sz="800" u="none" strike="noStrike">
                          <a:effectLst/>
                        </a:rPr>
                        <a:t>0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3.0 - 3.1</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2.7 - 2.8</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Supplementary Figure 5A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704842"/>
                  </a:ext>
                </a:extLst>
              </a:tr>
              <a:tr h="178029">
                <a:tc>
                  <a:txBody>
                    <a:bodyPr/>
                    <a:lstStyle/>
                    <a:p>
                      <a:pPr algn="ctr" fontAlgn="ctr"/>
                      <a:r>
                        <a:rPr lang="en-GB" sz="800" u="none" strike="noStrike">
                          <a:effectLst/>
                        </a:rPr>
                        <a:t>0.1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2.9 - 3</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Supplementary Figure 5A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2489675334"/>
                  </a:ext>
                </a:extLst>
              </a:tr>
              <a:tr h="178029">
                <a:tc>
                  <a:txBody>
                    <a:bodyPr/>
                    <a:lstStyle/>
                    <a:p>
                      <a:pPr algn="ctr" fontAlgn="ctr"/>
                      <a:r>
                        <a:rPr lang="en-GB" sz="800" u="none" strike="noStrike">
                          <a:effectLst/>
                        </a:rPr>
                        <a:t>0.5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2.6 - 2.7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2.4 - 2.5</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Supplementary Figure 5A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1863910088"/>
                  </a:ext>
                </a:extLst>
              </a:tr>
              <a:tr h="178029">
                <a:tc>
                  <a:txBody>
                    <a:bodyPr/>
                    <a:lstStyle/>
                    <a:p>
                      <a:pPr algn="ctr" fontAlgn="ctr"/>
                      <a:r>
                        <a:rPr lang="en-GB" sz="800" u="none" strike="noStrike">
                          <a:effectLst/>
                        </a:rPr>
                        <a:t>1 Gy ionising radiation</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Human T cells</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2.9 - 3.0</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2.6 - 2.7</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Supplementary Figure 5A</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3917706412"/>
                  </a:ext>
                </a:extLst>
              </a:tr>
              <a:tr h="178029">
                <a:tc>
                  <a:txBody>
                    <a:bodyPr/>
                    <a:lstStyle/>
                    <a:p>
                      <a:pPr algn="ctr" fontAlgn="ctr"/>
                      <a:r>
                        <a:rPr lang="en-GB" sz="800" u="none" strike="noStrike">
                          <a:effectLst/>
                        </a:rPr>
                        <a:t>PA chromosome condensed </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b"/>
                      <a:r>
                        <a:rPr lang="en-GB" sz="800" u="none" strike="noStrike">
                          <a:effectLst/>
                        </a:rPr>
                        <a:t>2.7</a:t>
                      </a:r>
                      <a:endParaRPr lang="en-GB" sz="800" b="0" i="0" u="none" strike="noStrike">
                        <a:solidFill>
                          <a:srgbClr val="000000"/>
                        </a:solidFill>
                        <a:effectLst/>
                        <a:latin typeface="Times New Roman" panose="02020603050405020304" pitchFamily="18" charset="0"/>
                      </a:endParaRPr>
                    </a:p>
                  </a:txBody>
                  <a:tcPr marL="8901" marR="8901" marT="8901" marB="0" anchor="b"/>
                </a:tc>
                <a:tc>
                  <a:txBody>
                    <a:bodyPr/>
                    <a:lstStyle/>
                    <a:p>
                      <a:pPr algn="ctr" fontAlgn="b"/>
                      <a:r>
                        <a:rPr lang="en-GB" sz="800" u="none" strike="noStrike">
                          <a:effectLst/>
                        </a:rPr>
                        <a:t>2.5</a:t>
                      </a:r>
                      <a:endParaRPr lang="en-GB" sz="800" b="0" i="0" u="none" strike="noStrike">
                        <a:solidFill>
                          <a:srgbClr val="000000"/>
                        </a:solidFill>
                        <a:effectLst/>
                        <a:latin typeface="Times New Roman" panose="02020603050405020304" pitchFamily="18" charset="0"/>
                      </a:endParaRPr>
                    </a:p>
                  </a:txBody>
                  <a:tcPr marL="8901" marR="8901" marT="8901" marB="0" anchor="b"/>
                </a:tc>
                <a:tc>
                  <a:txBody>
                    <a:bodyPr/>
                    <a:lstStyle/>
                    <a:p>
                      <a:pPr algn="ctr" fontAlgn="ctr"/>
                      <a:r>
                        <a:rPr lang="en-GB" sz="800" u="none" strike="noStrike">
                          <a:effectLst/>
                        </a:rPr>
                        <a:t>Figure 8C</a:t>
                      </a:r>
                      <a:endParaRPr lang="en-GB" sz="800" b="0" i="0" u="none" strike="noStrike">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4252216448"/>
                  </a:ext>
                </a:extLst>
              </a:tr>
              <a:tr h="284847">
                <a:tc>
                  <a:txBody>
                    <a:bodyPr/>
                    <a:lstStyle/>
                    <a:p>
                      <a:pPr algn="ctr" fontAlgn="ctr"/>
                      <a:r>
                        <a:rPr lang="en-GB" sz="800" u="none" strike="noStrike">
                          <a:effectLst/>
                        </a:rPr>
                        <a:t>PA chromosome decondensed</a:t>
                      </a:r>
                      <a:endParaRPr lang="en-GB" sz="800" b="1"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ctr"/>
                      <a:r>
                        <a:rPr lang="en-GB" sz="800" u="none" strike="noStrike">
                          <a:effectLst/>
                        </a:rPr>
                        <a:t>HeLA</a:t>
                      </a:r>
                      <a:endParaRPr lang="en-GB" sz="800" b="0" i="0" u="none" strike="noStrike">
                        <a:solidFill>
                          <a:srgbClr val="000000"/>
                        </a:solidFill>
                        <a:effectLst/>
                        <a:latin typeface="Times New Roman" panose="02020603050405020304" pitchFamily="18" charset="0"/>
                      </a:endParaRPr>
                    </a:p>
                  </a:txBody>
                  <a:tcPr marL="8901" marR="8901" marT="8901" marB="0" anchor="ctr"/>
                </a:tc>
                <a:tc>
                  <a:txBody>
                    <a:bodyPr/>
                    <a:lstStyle/>
                    <a:p>
                      <a:pPr algn="ctr" fontAlgn="b"/>
                      <a:r>
                        <a:rPr lang="en-GB" sz="800" u="none" strike="noStrike">
                          <a:effectLst/>
                        </a:rPr>
                        <a:t>3.1</a:t>
                      </a:r>
                      <a:endParaRPr lang="en-GB" sz="800" b="0" i="0" u="none" strike="noStrike">
                        <a:solidFill>
                          <a:srgbClr val="000000"/>
                        </a:solidFill>
                        <a:effectLst/>
                        <a:latin typeface="Times New Roman" panose="02020603050405020304" pitchFamily="18" charset="0"/>
                      </a:endParaRPr>
                    </a:p>
                  </a:txBody>
                  <a:tcPr marL="8901" marR="8901" marT="8901" marB="0" anchor="b"/>
                </a:tc>
                <a:tc>
                  <a:txBody>
                    <a:bodyPr/>
                    <a:lstStyle/>
                    <a:p>
                      <a:pPr algn="ctr" fontAlgn="b"/>
                      <a:r>
                        <a:rPr lang="en-GB" sz="800" u="none" strike="noStrike">
                          <a:effectLst/>
                        </a:rPr>
                        <a:t>2.8</a:t>
                      </a:r>
                      <a:endParaRPr lang="en-GB" sz="800" b="0" i="0" u="none" strike="noStrike">
                        <a:solidFill>
                          <a:srgbClr val="000000"/>
                        </a:solidFill>
                        <a:effectLst/>
                        <a:latin typeface="Times New Roman" panose="02020603050405020304" pitchFamily="18" charset="0"/>
                      </a:endParaRPr>
                    </a:p>
                  </a:txBody>
                  <a:tcPr marL="8901" marR="8901" marT="8901" marB="0" anchor="b"/>
                </a:tc>
                <a:tc>
                  <a:txBody>
                    <a:bodyPr/>
                    <a:lstStyle/>
                    <a:p>
                      <a:pPr algn="ctr" fontAlgn="ctr"/>
                      <a:r>
                        <a:rPr lang="en-GB" sz="800" u="none" strike="noStrike" dirty="0">
                          <a:effectLst/>
                        </a:rPr>
                        <a:t>Figure 8D</a:t>
                      </a:r>
                      <a:endParaRPr lang="en-GB" sz="800" b="0" i="0" u="none" strike="noStrike" dirty="0">
                        <a:solidFill>
                          <a:srgbClr val="000000"/>
                        </a:solidFill>
                        <a:effectLst/>
                        <a:latin typeface="Times New Roman" panose="02020603050405020304" pitchFamily="18" charset="0"/>
                      </a:endParaRPr>
                    </a:p>
                  </a:txBody>
                  <a:tcPr marL="8901" marR="8901" marT="8901" marB="0" anchor="ctr"/>
                </a:tc>
                <a:extLst>
                  <a:ext uri="{0D108BD9-81ED-4DB2-BD59-A6C34878D82A}">
                    <a16:rowId xmlns:a16="http://schemas.microsoft.com/office/drawing/2014/main" val="817274717"/>
                  </a:ext>
                </a:extLst>
              </a:tr>
            </a:tbl>
          </a:graphicData>
        </a:graphic>
      </p:graphicFrame>
      <p:sp>
        <p:nvSpPr>
          <p:cNvPr id="3" name="TextBox 2">
            <a:extLst>
              <a:ext uri="{FF2B5EF4-FFF2-40B4-BE49-F238E27FC236}">
                <a16:creationId xmlns:a16="http://schemas.microsoft.com/office/drawing/2014/main" id="{BC91169B-ABEF-DD97-A4E2-934BE69E2D8D}"/>
              </a:ext>
            </a:extLst>
          </p:cNvPr>
          <p:cNvSpPr txBox="1"/>
          <p:nvPr/>
        </p:nvSpPr>
        <p:spPr>
          <a:xfrm>
            <a:off x="987489" y="5393094"/>
            <a:ext cx="8212495" cy="307777"/>
          </a:xfrm>
          <a:prstGeom prst="rect">
            <a:avLst/>
          </a:prstGeom>
          <a:noFill/>
        </p:spPr>
        <p:txBody>
          <a:bodyPr wrap="square" rtlCol="0">
            <a:spAutoFit/>
          </a:bodyPr>
          <a:lstStyle/>
          <a:p>
            <a:r>
              <a:rPr lang="en-GB" b="1" dirty="0">
                <a:latin typeface="Times New Roman" panose="02020603050405020304" pitchFamily="18" charset="0"/>
                <a:cs typeface="Times New Roman" panose="02020603050405020304" pitchFamily="18" charset="0"/>
              </a:rPr>
              <a:t>Supplementary figure 6. </a:t>
            </a:r>
            <a:r>
              <a:rPr lang="en-GB" dirty="0">
                <a:latin typeface="Times New Roman" panose="02020603050405020304" pitchFamily="18" charset="0"/>
                <a:cs typeface="Times New Roman" panose="02020603050405020304" pitchFamily="18" charset="0"/>
              </a:rPr>
              <a:t>Summary of FLT for different chromosome preparation conditions.  </a:t>
            </a:r>
          </a:p>
        </p:txBody>
      </p:sp>
    </p:spTree>
    <p:extLst>
      <p:ext uri="{BB962C8B-B14F-4D97-AF65-F5344CB8AC3E}">
        <p14:creationId xmlns:p14="http://schemas.microsoft.com/office/powerpoint/2010/main" val="3753521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486825" y="5576700"/>
            <a:ext cx="11768700" cy="6156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GB" b="1">
                <a:solidFill>
                  <a:schemeClr val="dk1"/>
                </a:solidFill>
                <a:latin typeface="Times New Roman"/>
                <a:ea typeface="Times New Roman"/>
                <a:cs typeface="Times New Roman"/>
                <a:sym typeface="Times New Roman"/>
              </a:rPr>
              <a:t>Figure 2. Schematic of multiphoton excitation FLIM with a confocal laser scanning microscopy setup.</a:t>
            </a:r>
            <a:r>
              <a:rPr lang="en-GB">
                <a:solidFill>
                  <a:schemeClr val="dk1"/>
                </a:solidFill>
                <a:latin typeface="Times New Roman"/>
                <a:ea typeface="Times New Roman"/>
                <a:cs typeface="Times New Roman"/>
                <a:sym typeface="Times New Roman"/>
              </a:rPr>
              <a:t> </a:t>
            </a:r>
            <a:r>
              <a:rPr lang="en-GB">
                <a:latin typeface="Times New Roman"/>
                <a:ea typeface="Times New Roman"/>
                <a:cs typeface="Times New Roman"/>
                <a:sym typeface="Times New Roman"/>
              </a:rPr>
              <a:t>Sub-nanosecond excited state lifetime measurements using time-correlated single photon counting, TCSPC. </a:t>
            </a:r>
            <a:endParaRPr>
              <a:latin typeface="Times New Roman"/>
              <a:ea typeface="Times New Roman"/>
              <a:cs typeface="Times New Roman"/>
              <a:sym typeface="Times New Roman"/>
            </a:endParaRPr>
          </a:p>
        </p:txBody>
      </p:sp>
      <p:pic>
        <p:nvPicPr>
          <p:cNvPr id="96" name="Google Shape;96;p2"/>
          <p:cNvPicPr preferRelativeResize="0"/>
          <p:nvPr/>
        </p:nvPicPr>
        <p:blipFill rotWithShape="1">
          <a:blip r:embed="rId3">
            <a:alphaModFix/>
          </a:blip>
          <a:srcRect t="17177"/>
          <a:stretch/>
        </p:blipFill>
        <p:spPr>
          <a:xfrm>
            <a:off x="1084575" y="632375"/>
            <a:ext cx="10192175" cy="47432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9"/>
          <p:cNvSpPr/>
          <p:nvPr/>
        </p:nvSpPr>
        <p:spPr>
          <a:xfrm>
            <a:off x="9775275" y="2162275"/>
            <a:ext cx="1778100" cy="1153500"/>
          </a:xfrm>
          <a:prstGeom prst="rect">
            <a:avLst/>
          </a:prstGeom>
          <a:solidFill>
            <a:srgbClr val="FF0000"/>
          </a:solidFill>
          <a:ln w="9525" cap="flat" cmpd="sng">
            <a:solidFill>
              <a:srgbClr val="4A86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2" name="Google Shape;102;p9"/>
          <p:cNvSpPr/>
          <p:nvPr/>
        </p:nvSpPr>
        <p:spPr>
          <a:xfrm>
            <a:off x="9775275" y="658350"/>
            <a:ext cx="1778100" cy="1153500"/>
          </a:xfrm>
          <a:prstGeom prst="rect">
            <a:avLst/>
          </a:prstGeom>
          <a:solidFill>
            <a:srgbClr val="FFFF00"/>
          </a:solidFill>
          <a:ln w="9525" cap="flat" cmpd="sng">
            <a:solidFill>
              <a:srgbClr val="4A86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3" name="Google Shape;103;p9"/>
          <p:cNvSpPr txBox="1"/>
          <p:nvPr/>
        </p:nvSpPr>
        <p:spPr>
          <a:xfrm>
            <a:off x="534050" y="4158753"/>
            <a:ext cx="10935000" cy="1600800"/>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800"/>
              <a:buFont typeface="Arial"/>
              <a:buNone/>
            </a:pPr>
            <a:r>
              <a:rPr lang="en-GB" dirty="0">
                <a:solidFill>
                  <a:schemeClr val="dk1"/>
                </a:solidFill>
                <a:latin typeface="Times New Roman"/>
                <a:ea typeface="Times New Roman"/>
                <a:cs typeface="Times New Roman"/>
                <a:sym typeface="Times New Roman"/>
              </a:rPr>
              <a:t>F</a:t>
            </a:r>
            <a:r>
              <a:rPr lang="en-GB" b="1" dirty="0">
                <a:solidFill>
                  <a:schemeClr val="dk1"/>
                </a:solidFill>
                <a:latin typeface="Times New Roman"/>
                <a:ea typeface="Times New Roman"/>
                <a:cs typeface="Times New Roman"/>
                <a:sym typeface="Times New Roman"/>
              </a:rPr>
              <a:t>igure 3. Comparison of different DNA fluorescence stains for fluorescence lifetime imaging microscopy of chromosomes. </a:t>
            </a:r>
            <a:r>
              <a:rPr lang="en-GB" dirty="0">
                <a:solidFill>
                  <a:schemeClr val="dk1"/>
                </a:solidFill>
                <a:latin typeface="Times New Roman"/>
                <a:ea typeface="Times New Roman"/>
                <a:cs typeface="Times New Roman"/>
                <a:sym typeface="Times New Roman"/>
              </a:rPr>
              <a:t>Comparison of FLIM T cell chromosome spreads stained with A) </a:t>
            </a:r>
            <a:r>
              <a:rPr lang="en-GB" dirty="0" err="1">
                <a:solidFill>
                  <a:schemeClr val="dk1"/>
                </a:solidFill>
                <a:latin typeface="Times New Roman"/>
                <a:ea typeface="Times New Roman"/>
                <a:cs typeface="Times New Roman"/>
                <a:sym typeface="Times New Roman"/>
              </a:rPr>
              <a:t>NucBlue</a:t>
            </a:r>
            <a:r>
              <a:rPr lang="en-GB" dirty="0">
                <a:solidFill>
                  <a:schemeClr val="dk1"/>
                </a:solidFill>
                <a:latin typeface="Times New Roman"/>
                <a:ea typeface="Times New Roman"/>
                <a:cs typeface="Times New Roman"/>
                <a:sym typeface="Times New Roman"/>
              </a:rPr>
              <a:t> B) Hoechst 33258 and C) DAPI and imaged using 405 nm FLIM excitation. </a:t>
            </a:r>
            <a:endParaRPr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chemeClr val="dk1"/>
              </a:buClr>
              <a:buSzPts val="1800"/>
              <a:buFont typeface="Arial"/>
              <a:buNone/>
            </a:pPr>
            <a:r>
              <a:rPr lang="en-GB" dirty="0">
                <a:solidFill>
                  <a:schemeClr val="dk1"/>
                </a:solidFill>
                <a:latin typeface="Times New Roman"/>
                <a:ea typeface="Times New Roman"/>
                <a:cs typeface="Times New Roman"/>
                <a:sym typeface="Times New Roman"/>
              </a:rPr>
              <a:t>The fluorescent lifetime represented by the colour scales is displayed underneath each image A, B and C </a:t>
            </a:r>
            <a:endParaRPr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chemeClr val="dk1"/>
              </a:buClr>
              <a:buSzPts val="1800"/>
              <a:buFont typeface="Arial"/>
              <a:buNone/>
            </a:pPr>
            <a:r>
              <a:rPr lang="en-GB" dirty="0">
                <a:solidFill>
                  <a:schemeClr val="dk1"/>
                </a:solidFill>
                <a:latin typeface="Times New Roman"/>
                <a:ea typeface="Times New Roman"/>
                <a:cs typeface="Times New Roman"/>
                <a:sym typeface="Times New Roman"/>
              </a:rPr>
              <a:t>A) </a:t>
            </a:r>
            <a:r>
              <a:rPr lang="en-GB" dirty="0" err="1">
                <a:solidFill>
                  <a:schemeClr val="dk1"/>
                </a:solidFill>
                <a:latin typeface="Times New Roman"/>
                <a:ea typeface="Times New Roman"/>
                <a:cs typeface="Times New Roman"/>
                <a:sym typeface="Times New Roman"/>
              </a:rPr>
              <a:t>NuncBlue</a:t>
            </a:r>
            <a:r>
              <a:rPr lang="en-GB" dirty="0">
                <a:solidFill>
                  <a:schemeClr val="dk1"/>
                </a:solidFill>
                <a:latin typeface="Times New Roman"/>
                <a:ea typeface="Times New Roman"/>
                <a:cs typeface="Times New Roman"/>
                <a:sym typeface="Times New Roman"/>
              </a:rPr>
              <a:t> resulted no arm/centromere lifetime difference </a:t>
            </a:r>
            <a:endParaRPr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chemeClr val="dk1"/>
              </a:buClr>
              <a:buSzPts val="1800"/>
              <a:buFont typeface="Arial"/>
              <a:buNone/>
            </a:pPr>
            <a:r>
              <a:rPr lang="en-GB" dirty="0">
                <a:solidFill>
                  <a:schemeClr val="dk1"/>
                </a:solidFill>
                <a:latin typeface="Times New Roman"/>
                <a:ea typeface="Times New Roman"/>
                <a:cs typeface="Times New Roman"/>
                <a:sym typeface="Times New Roman"/>
              </a:rPr>
              <a:t>B) Hoechst resulted in a lifetime of 2.1 ns with no clear arm to centromere lifetime difference. </a:t>
            </a:r>
            <a:endParaRPr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chemeClr val="dk1"/>
              </a:buClr>
              <a:buSzPts val="1800"/>
              <a:buFont typeface="Arial"/>
              <a:buNone/>
            </a:pPr>
            <a:r>
              <a:rPr lang="en-GB" dirty="0">
                <a:solidFill>
                  <a:schemeClr val="dk1"/>
                </a:solidFill>
                <a:latin typeface="Times New Roman"/>
                <a:ea typeface="Times New Roman"/>
                <a:cs typeface="Times New Roman"/>
                <a:sym typeface="Times New Roman"/>
              </a:rPr>
              <a:t>C) DAPI resulted in clear arm (3.1 ns) and centromere (2.6 ns) lifetime differences on individual chromosomes. 2 separate chromosomes are shown in the red and yellow box.</a:t>
            </a:r>
            <a:endParaRPr i="0" u="none" strike="noStrike" cap="none" dirty="0">
              <a:solidFill>
                <a:schemeClr val="dk1"/>
              </a:solidFill>
              <a:latin typeface="Times New Roman"/>
              <a:ea typeface="Times New Roman"/>
              <a:cs typeface="Times New Roman"/>
              <a:sym typeface="Times New Roman"/>
            </a:endParaRPr>
          </a:p>
        </p:txBody>
      </p:sp>
      <p:pic>
        <p:nvPicPr>
          <p:cNvPr id="104" name="Google Shape;104;p9"/>
          <p:cNvPicPr preferRelativeResize="0"/>
          <p:nvPr/>
        </p:nvPicPr>
        <p:blipFill rotWithShape="1">
          <a:blip r:embed="rId3">
            <a:alphaModFix/>
          </a:blip>
          <a:srcRect/>
          <a:stretch/>
        </p:blipFill>
        <p:spPr>
          <a:xfrm>
            <a:off x="936097" y="490199"/>
            <a:ext cx="8898950" cy="3162500"/>
          </a:xfrm>
          <a:prstGeom prst="rect">
            <a:avLst/>
          </a:prstGeom>
          <a:noFill/>
          <a:ln>
            <a:noFill/>
          </a:ln>
        </p:spPr>
      </p:pic>
      <p:sp>
        <p:nvSpPr>
          <p:cNvPr id="105" name="Google Shape;105;p9"/>
          <p:cNvSpPr/>
          <p:nvPr/>
        </p:nvSpPr>
        <p:spPr>
          <a:xfrm>
            <a:off x="8619575" y="1431000"/>
            <a:ext cx="288000" cy="282900"/>
          </a:xfrm>
          <a:prstGeom prst="rect">
            <a:avLst/>
          </a:prstGeom>
          <a:noFill/>
          <a:ln w="12700" cap="flat" cmpd="sng">
            <a:solidFill>
              <a:srgbClr val="FFFF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6" name="Google Shape;106;p9"/>
          <p:cNvPicPr preferRelativeResize="0"/>
          <p:nvPr/>
        </p:nvPicPr>
        <p:blipFill rotWithShape="1">
          <a:blip r:embed="rId3">
            <a:alphaModFix/>
          </a:blip>
          <a:srcRect l="86374" t="29857" r="10005" b="63583"/>
          <a:stretch/>
        </p:blipFill>
        <p:spPr>
          <a:xfrm>
            <a:off x="9801775" y="679850"/>
            <a:ext cx="1725100" cy="1110500"/>
          </a:xfrm>
          <a:prstGeom prst="rect">
            <a:avLst/>
          </a:prstGeom>
          <a:noFill/>
          <a:ln>
            <a:noFill/>
          </a:ln>
        </p:spPr>
      </p:pic>
      <p:pic>
        <p:nvPicPr>
          <p:cNvPr id="107" name="Google Shape;107;p9"/>
          <p:cNvPicPr preferRelativeResize="0"/>
          <p:nvPr/>
        </p:nvPicPr>
        <p:blipFill rotWithShape="1">
          <a:blip r:embed="rId3">
            <a:alphaModFix/>
          </a:blip>
          <a:srcRect l="78332" t="22731" r="18046" b="70709"/>
          <a:stretch/>
        </p:blipFill>
        <p:spPr>
          <a:xfrm>
            <a:off x="9801775" y="2183775"/>
            <a:ext cx="1725100" cy="1110500"/>
          </a:xfrm>
          <a:prstGeom prst="rect">
            <a:avLst/>
          </a:prstGeom>
          <a:noFill/>
          <a:ln>
            <a:noFill/>
          </a:ln>
        </p:spPr>
      </p:pic>
      <p:sp>
        <p:nvSpPr>
          <p:cNvPr id="108" name="Google Shape;108;p9"/>
          <p:cNvSpPr/>
          <p:nvPr/>
        </p:nvSpPr>
        <p:spPr>
          <a:xfrm>
            <a:off x="7925325" y="1191800"/>
            <a:ext cx="288000" cy="282900"/>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 name="Google Shape;103;p9"/>
          <p:cNvSpPr txBox="1"/>
          <p:nvPr/>
        </p:nvSpPr>
        <p:spPr>
          <a:xfrm>
            <a:off x="470042" y="82993"/>
            <a:ext cx="10935000" cy="461624"/>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800"/>
              <a:buFont typeface="Arial"/>
              <a:buNone/>
            </a:pPr>
            <a:r>
              <a:rPr lang="en-GB" sz="2400" b="1" dirty="0">
                <a:solidFill>
                  <a:srgbClr val="FF0000"/>
                </a:solidFill>
                <a:latin typeface="Times New Roman"/>
                <a:ea typeface="Times New Roman"/>
                <a:cs typeface="Times New Roman"/>
                <a:sym typeface="Times New Roman"/>
              </a:rPr>
              <a:t>Table of lifetimes?</a:t>
            </a:r>
            <a:endParaRPr sz="2400" b="1" i="0" u="none" strike="noStrike" cap="none" dirty="0">
              <a:solidFill>
                <a:srgbClr val="FF0000"/>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3" name="Google Shape;113;p5" descr="A graph of a number of bars&#10;&#10;Description automatically generated with medium confidence"/>
          <p:cNvPicPr preferRelativeResize="0"/>
          <p:nvPr/>
        </p:nvPicPr>
        <p:blipFill rotWithShape="1">
          <a:blip r:embed="rId3">
            <a:alphaModFix/>
          </a:blip>
          <a:srcRect/>
          <a:stretch/>
        </p:blipFill>
        <p:spPr>
          <a:xfrm>
            <a:off x="2733975" y="52425"/>
            <a:ext cx="7236601" cy="4892175"/>
          </a:xfrm>
          <a:prstGeom prst="rect">
            <a:avLst/>
          </a:prstGeom>
          <a:noFill/>
          <a:ln>
            <a:noFill/>
          </a:ln>
        </p:spPr>
      </p:pic>
      <p:sp>
        <p:nvSpPr>
          <p:cNvPr id="114" name="Google Shape;114;p5"/>
          <p:cNvSpPr txBox="1"/>
          <p:nvPr/>
        </p:nvSpPr>
        <p:spPr>
          <a:xfrm>
            <a:off x="438831" y="5018300"/>
            <a:ext cx="11484000" cy="1051200"/>
          </a:xfrm>
          <a:prstGeom prst="rect">
            <a:avLst/>
          </a:prstGeom>
          <a:noFill/>
          <a:ln>
            <a:noFill/>
          </a:ln>
        </p:spPr>
        <p:txBody>
          <a:bodyPr spcFirstLastPara="1" wrap="square" lIns="91425" tIns="45700" rIns="91425" bIns="45700" anchor="t" anchorCtr="0">
            <a:spAutoFit/>
          </a:bodyPr>
          <a:lstStyle/>
          <a:p>
            <a:pPr marL="0" marR="0" lvl="0" indent="0" algn="just" rtl="0">
              <a:lnSpc>
                <a:spcPct val="115000"/>
              </a:lnSpc>
              <a:spcBef>
                <a:spcPts val="0"/>
              </a:spcBef>
              <a:spcAft>
                <a:spcPts val="0"/>
              </a:spcAft>
              <a:buClr>
                <a:srgbClr val="000000"/>
              </a:buClr>
              <a:buSzPts val="1800"/>
              <a:buFont typeface="Arial"/>
              <a:buNone/>
            </a:pPr>
            <a:r>
              <a:rPr lang="en-GB" b="1" i="0" u="none" strike="noStrike" cap="none">
                <a:solidFill>
                  <a:schemeClr val="dk1"/>
                </a:solidFill>
                <a:latin typeface="Times New Roman"/>
                <a:ea typeface="Times New Roman"/>
                <a:cs typeface="Times New Roman"/>
                <a:sym typeface="Times New Roman"/>
              </a:rPr>
              <a:t>Figure </a:t>
            </a:r>
            <a:r>
              <a:rPr lang="en-GB" b="1">
                <a:solidFill>
                  <a:schemeClr val="dk1"/>
                </a:solidFill>
                <a:latin typeface="Times New Roman"/>
                <a:ea typeface="Times New Roman"/>
                <a:cs typeface="Times New Roman"/>
                <a:sym typeface="Times New Roman"/>
              </a:rPr>
              <a:t>4</a:t>
            </a:r>
            <a:r>
              <a:rPr lang="en-GB" b="1" i="0" u="none" strike="noStrike" cap="none">
                <a:solidFill>
                  <a:schemeClr val="dk1"/>
                </a:solidFill>
                <a:latin typeface="Times New Roman"/>
                <a:ea typeface="Times New Roman"/>
                <a:cs typeface="Times New Roman"/>
                <a:sym typeface="Times New Roman"/>
              </a:rPr>
              <a:t>: Clustered bar graph showing the effect of different DAPI concentrations on the DAPI fluorescence lifetime of human T cell chromosomes:</a:t>
            </a:r>
            <a:r>
              <a:rPr lang="en-GB" i="0" u="none" strike="noStrike" cap="none">
                <a:solidFill>
                  <a:schemeClr val="dk1"/>
                </a:solidFill>
                <a:latin typeface="Times New Roman"/>
                <a:ea typeface="Times New Roman"/>
                <a:cs typeface="Times New Roman"/>
                <a:sym typeface="Times New Roman"/>
              </a:rPr>
              <a:t> Chromosomes were stained with different DAPI concentrations between 0.04 and 400 µM. With grey bars showing the fluorescent lifetime of the arms of chromosome 1 and white bars showing the fluorescent lifetime of the shorter heteromorphic </a:t>
            </a:r>
            <a:r>
              <a:rPr lang="en-GB">
                <a:solidFill>
                  <a:schemeClr val="dk1"/>
                </a:solidFill>
                <a:latin typeface="Times New Roman"/>
                <a:ea typeface="Times New Roman"/>
                <a:cs typeface="Times New Roman"/>
                <a:sym typeface="Times New Roman"/>
              </a:rPr>
              <a:t>region </a:t>
            </a:r>
            <a:r>
              <a:rPr lang="en-GB" i="0" u="none" strike="noStrike" cap="none">
                <a:solidFill>
                  <a:schemeClr val="dk1"/>
                </a:solidFill>
                <a:latin typeface="Times New Roman"/>
                <a:ea typeface="Times New Roman"/>
                <a:cs typeface="Times New Roman"/>
                <a:sym typeface="Times New Roman"/>
              </a:rPr>
              <a:t>of chromosome 1. Error bars represent the standard deviation within each data set, with each bar calculated from 5 random pixels within each subregion, from 5 distinct chromosome spreads.</a:t>
            </a:r>
            <a:endParaRPr i="0" u="none" strike="noStrike" cap="none">
              <a:solidFill>
                <a:srgbClr val="000000"/>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p:nvPr/>
        </p:nvSpPr>
        <p:spPr>
          <a:xfrm>
            <a:off x="365426" y="4898336"/>
            <a:ext cx="11355300" cy="9543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800"/>
              <a:buFont typeface="Arial"/>
              <a:buNone/>
            </a:pPr>
            <a:r>
              <a:rPr lang="en-GB" b="1" i="0" u="none" strike="noStrike" cap="none" dirty="0">
                <a:solidFill>
                  <a:schemeClr val="dk1"/>
                </a:solidFill>
                <a:latin typeface="Times New Roman"/>
                <a:ea typeface="Times New Roman"/>
                <a:cs typeface="Times New Roman"/>
                <a:sym typeface="Times New Roman"/>
              </a:rPr>
              <a:t>Figure </a:t>
            </a:r>
            <a:r>
              <a:rPr lang="en-GB" b="1" dirty="0">
                <a:solidFill>
                  <a:schemeClr val="dk1"/>
                </a:solidFill>
                <a:latin typeface="Times New Roman"/>
                <a:ea typeface="Times New Roman"/>
                <a:cs typeface="Times New Roman"/>
                <a:sym typeface="Times New Roman"/>
              </a:rPr>
              <a:t>5</a:t>
            </a:r>
            <a:r>
              <a:rPr lang="en-GB" b="1" i="0" u="none" strike="noStrike" cap="none" dirty="0">
                <a:solidFill>
                  <a:schemeClr val="dk1"/>
                </a:solidFill>
                <a:latin typeface="Times New Roman"/>
                <a:ea typeface="Times New Roman"/>
                <a:cs typeface="Times New Roman"/>
                <a:sym typeface="Times New Roman"/>
              </a:rPr>
              <a:t>. </a:t>
            </a:r>
            <a:r>
              <a:rPr lang="en-GB" b="1" i="0" u="none" strike="noStrike" cap="none" dirty="0" err="1">
                <a:solidFill>
                  <a:schemeClr val="dk1"/>
                </a:solidFill>
                <a:latin typeface="Times New Roman"/>
                <a:ea typeface="Times New Roman"/>
                <a:cs typeface="Times New Roman"/>
                <a:sym typeface="Times New Roman"/>
              </a:rPr>
              <a:t>Methanol:acetic</a:t>
            </a:r>
            <a:r>
              <a:rPr lang="en-GB" b="1" i="0" u="none" strike="noStrike" cap="none" dirty="0">
                <a:solidFill>
                  <a:schemeClr val="dk1"/>
                </a:solidFill>
                <a:latin typeface="Times New Roman"/>
                <a:ea typeface="Times New Roman"/>
                <a:cs typeface="Times New Roman"/>
                <a:sym typeface="Times New Roman"/>
              </a:rPr>
              <a:t> acid effect and interactions with chromosome labelled DAPI fluorescent lifetime. </a:t>
            </a:r>
            <a:r>
              <a:rPr lang="en-GB" i="0" u="none" strike="noStrike" cap="none" dirty="0">
                <a:solidFill>
                  <a:schemeClr val="dk1"/>
                </a:solidFill>
                <a:latin typeface="Times New Roman"/>
                <a:ea typeface="Times New Roman"/>
                <a:cs typeface="Times New Roman"/>
                <a:sym typeface="Times New Roman"/>
              </a:rPr>
              <a:t>Chromosome preparation mounted onto slides, either partially (A) or fully (B) </a:t>
            </a:r>
            <a:r>
              <a:rPr lang="en-GB" dirty="0">
                <a:solidFill>
                  <a:schemeClr val="dk1"/>
                </a:solidFill>
                <a:latin typeface="Times New Roman"/>
                <a:ea typeface="Times New Roman"/>
                <a:cs typeface="Times New Roman"/>
                <a:sym typeface="Times New Roman"/>
              </a:rPr>
              <a:t>dried after MAA treatment </a:t>
            </a:r>
            <a:r>
              <a:rPr lang="en-GB" i="0" u="none" strike="noStrike" cap="none" dirty="0">
                <a:solidFill>
                  <a:schemeClr val="dk1"/>
                </a:solidFill>
                <a:latin typeface="Times New Roman"/>
                <a:ea typeface="Times New Roman"/>
                <a:cs typeface="Times New Roman"/>
                <a:sym typeface="Times New Roman"/>
              </a:rPr>
              <a:t>and stained with 4 µM DAPI. Chromosome spreads were FLIM imaged using 405 nm excitation.</a:t>
            </a:r>
            <a:r>
              <a:rPr lang="en-GB" dirty="0">
                <a:solidFill>
                  <a:schemeClr val="dk1"/>
                </a:solidFill>
                <a:latin typeface="Times New Roman"/>
                <a:ea typeface="Times New Roman"/>
                <a:cs typeface="Times New Roman"/>
                <a:sym typeface="Times New Roman"/>
              </a:rPr>
              <a:t> </a:t>
            </a:r>
            <a:r>
              <a:rPr lang="en-GB" i="0" u="none" strike="noStrike" cap="none" dirty="0">
                <a:solidFill>
                  <a:schemeClr val="dk1"/>
                </a:solidFill>
                <a:latin typeface="Times New Roman"/>
                <a:ea typeface="Times New Roman"/>
                <a:cs typeface="Times New Roman"/>
                <a:sym typeface="Times New Roman"/>
              </a:rPr>
              <a:t>The </a:t>
            </a:r>
            <a:r>
              <a:rPr lang="en-GB" dirty="0">
                <a:solidFill>
                  <a:schemeClr val="dk1"/>
                </a:solidFill>
                <a:latin typeface="Times New Roman"/>
                <a:ea typeface="Times New Roman"/>
                <a:cs typeface="Times New Roman"/>
                <a:sym typeface="Times New Roman"/>
              </a:rPr>
              <a:t>FLT</a:t>
            </a:r>
            <a:r>
              <a:rPr lang="en-GB" i="0" u="none" strike="noStrike" cap="none" dirty="0">
                <a:solidFill>
                  <a:schemeClr val="dk1"/>
                </a:solidFill>
                <a:latin typeface="Times New Roman"/>
                <a:ea typeface="Times New Roman"/>
                <a:cs typeface="Times New Roman"/>
                <a:sym typeface="Times New Roman"/>
              </a:rPr>
              <a:t> is represented by the colour scales displayed underneath each image, with blue representing a longer fluorescent lifetime around 3 ns and orange representing a low fluorescent lifetime around 2.1 ns. </a:t>
            </a:r>
            <a:endParaRPr sz="1600" b="0" i="0" u="none" strike="noStrike" cap="none" dirty="0">
              <a:solidFill>
                <a:schemeClr val="dk1"/>
              </a:solidFill>
              <a:latin typeface="Calibri"/>
              <a:ea typeface="Calibri"/>
              <a:cs typeface="Calibri"/>
              <a:sym typeface="Calibri"/>
            </a:endParaRPr>
          </a:p>
        </p:txBody>
      </p:sp>
      <p:pic>
        <p:nvPicPr>
          <p:cNvPr id="120" name="Google Shape;120;p3"/>
          <p:cNvPicPr preferRelativeResize="0"/>
          <p:nvPr/>
        </p:nvPicPr>
        <p:blipFill rotWithShape="1">
          <a:blip r:embed="rId3">
            <a:alphaModFix/>
          </a:blip>
          <a:srcRect r="1990"/>
          <a:stretch/>
        </p:blipFill>
        <p:spPr>
          <a:xfrm>
            <a:off x="1829227" y="232961"/>
            <a:ext cx="8427698" cy="4402626"/>
          </a:xfrm>
          <a:prstGeom prst="rect">
            <a:avLst/>
          </a:prstGeom>
          <a:noFill/>
          <a:ln>
            <a:noFill/>
          </a:ln>
        </p:spPr>
      </p:pic>
      <p:sp>
        <p:nvSpPr>
          <p:cNvPr id="2" name="Rectangle 1"/>
          <p:cNvSpPr/>
          <p:nvPr/>
        </p:nvSpPr>
        <p:spPr>
          <a:xfrm>
            <a:off x="-726272" y="1016544"/>
            <a:ext cx="3275256" cy="954107"/>
          </a:xfrm>
          <a:prstGeom prst="rect">
            <a:avLst/>
          </a:prstGeom>
        </p:spPr>
        <p:txBody>
          <a:bodyPr wrap="none">
            <a:spAutoFit/>
          </a:bodyPr>
          <a:lstStyle/>
          <a:p>
            <a:pPr lvl="0" algn="just">
              <a:buClr>
                <a:schemeClr val="dk1"/>
              </a:buClr>
              <a:buSzPts val="1800"/>
            </a:pPr>
            <a:r>
              <a:rPr lang="en-GB" b="1" dirty="0">
                <a:solidFill>
                  <a:srgbClr val="FF0000"/>
                </a:solidFill>
                <a:latin typeface="Times New Roman"/>
                <a:ea typeface="Times New Roman"/>
                <a:cs typeface="Times New Roman"/>
                <a:sym typeface="Times New Roman"/>
              </a:rPr>
              <a:t>Bar graph with values</a:t>
            </a:r>
          </a:p>
          <a:p>
            <a:pPr lvl="0" algn="just">
              <a:buClr>
                <a:schemeClr val="dk1"/>
              </a:buClr>
              <a:buSzPts val="1800"/>
            </a:pPr>
            <a:endParaRPr lang="en-GB" b="1" dirty="0">
              <a:solidFill>
                <a:srgbClr val="FF0000"/>
              </a:solidFill>
              <a:latin typeface="Times New Roman"/>
              <a:ea typeface="Times New Roman"/>
              <a:cs typeface="Times New Roman"/>
              <a:sym typeface="Times New Roman"/>
            </a:endParaRPr>
          </a:p>
          <a:p>
            <a:pPr lvl="0" algn="just">
              <a:buClr>
                <a:schemeClr val="dk1"/>
              </a:buClr>
              <a:buSzPts val="1800"/>
            </a:pPr>
            <a:r>
              <a:rPr lang="en-GB" b="1" dirty="0">
                <a:solidFill>
                  <a:srgbClr val="FF0000"/>
                </a:solidFill>
                <a:latin typeface="Times New Roman"/>
                <a:ea typeface="Times New Roman"/>
                <a:cs typeface="Times New Roman"/>
                <a:sym typeface="Times New Roman"/>
              </a:rPr>
              <a:t>Also mention that difference can be seen</a:t>
            </a:r>
          </a:p>
          <a:p>
            <a:pPr lvl="0" algn="just">
              <a:buClr>
                <a:schemeClr val="dk1"/>
              </a:buClr>
              <a:buSzPts val="1800"/>
            </a:pPr>
            <a:r>
              <a:rPr lang="en-GB" b="1" dirty="0">
                <a:solidFill>
                  <a:srgbClr val="FF0000"/>
                </a:solidFill>
                <a:latin typeface="Times New Roman"/>
                <a:ea typeface="Times New Roman"/>
                <a:cs typeface="Times New Roman"/>
                <a:sym typeface="Times New Roman"/>
              </a:rPr>
              <a:t> arrow to point to centromere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1" name="Google Shape;141;g2dc0a8e38cb_2_38"/>
          <p:cNvPicPr preferRelativeResize="0"/>
          <p:nvPr/>
        </p:nvPicPr>
        <p:blipFill rotWithShape="1">
          <a:blip r:embed="rId3">
            <a:alphaModFix/>
          </a:blip>
          <a:srcRect l="49424"/>
          <a:stretch/>
        </p:blipFill>
        <p:spPr>
          <a:xfrm>
            <a:off x="2932350" y="2233888"/>
            <a:ext cx="3801776" cy="2887200"/>
          </a:xfrm>
          <a:prstGeom prst="rect">
            <a:avLst/>
          </a:prstGeom>
          <a:noFill/>
          <a:ln>
            <a:noFill/>
          </a:ln>
        </p:spPr>
      </p:pic>
      <p:sp>
        <p:nvSpPr>
          <p:cNvPr id="142" name="Google Shape;142;g2dc0a8e38cb_2_38"/>
          <p:cNvSpPr txBox="1"/>
          <p:nvPr/>
        </p:nvSpPr>
        <p:spPr>
          <a:xfrm>
            <a:off x="106338" y="5215900"/>
            <a:ext cx="11979300" cy="954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GB" b="1">
                <a:solidFill>
                  <a:schemeClr val="dk1"/>
                </a:solidFill>
                <a:latin typeface="Times New Roman"/>
                <a:ea typeface="Times New Roman"/>
                <a:cs typeface="Times New Roman"/>
                <a:sym typeface="Times New Roman"/>
              </a:rPr>
              <a:t>Figure 7. DAPI FLT of chromosomes after different x-ray irradiation doses. </a:t>
            </a:r>
            <a:r>
              <a:rPr lang="en-GB">
                <a:solidFill>
                  <a:schemeClr val="dk1"/>
                </a:solidFill>
                <a:latin typeface="Times New Roman"/>
                <a:ea typeface="Times New Roman"/>
                <a:cs typeface="Times New Roman"/>
                <a:sym typeface="Times New Roman"/>
              </a:rPr>
              <a:t>FLT images of HeLa human chromosome 1 after different irradiation doses A) 0, B) 0.1, C) 0.5 and D) 1 Gy irradiation. E) Clustered bar graph showing the DAPI fluorescence lifetime of irradiated HeLa metaphase chromosomes. Grey bars show the FLT of the chromosome 1 arms where as white bars show the FLT of the heteromorphic regions. 60x water objective was used to image 5 spreads. The chromosome one’s show a reduction in FLT when exposed to ionising irradiation with the shortest lifetimes measured at 0.5Gy and a FLT recovery at 1Gy. </a:t>
            </a:r>
            <a:endParaRPr>
              <a:solidFill>
                <a:schemeClr val="dk1"/>
              </a:solidFill>
              <a:latin typeface="Times New Roman"/>
              <a:ea typeface="Times New Roman"/>
              <a:cs typeface="Times New Roman"/>
              <a:sym typeface="Times New Roman"/>
            </a:endParaRPr>
          </a:p>
        </p:txBody>
      </p:sp>
      <p:pic>
        <p:nvPicPr>
          <p:cNvPr id="143" name="Google Shape;143;g2dc0a8e38cb_2_38"/>
          <p:cNvPicPr preferRelativeResize="0"/>
          <p:nvPr/>
        </p:nvPicPr>
        <p:blipFill>
          <a:blip r:embed="rId4">
            <a:alphaModFix/>
          </a:blip>
          <a:stretch>
            <a:fillRect/>
          </a:stretch>
        </p:blipFill>
        <p:spPr>
          <a:xfrm>
            <a:off x="788600" y="98500"/>
            <a:ext cx="1942975" cy="2064400"/>
          </a:xfrm>
          <a:prstGeom prst="rect">
            <a:avLst/>
          </a:prstGeom>
          <a:noFill/>
          <a:ln>
            <a:noFill/>
          </a:ln>
        </p:spPr>
      </p:pic>
      <p:pic>
        <p:nvPicPr>
          <p:cNvPr id="144" name="Google Shape;144;g2dc0a8e38cb_2_38"/>
          <p:cNvPicPr preferRelativeResize="0"/>
          <p:nvPr/>
        </p:nvPicPr>
        <p:blipFill>
          <a:blip r:embed="rId5">
            <a:alphaModFix/>
          </a:blip>
          <a:stretch>
            <a:fillRect/>
          </a:stretch>
        </p:blipFill>
        <p:spPr>
          <a:xfrm>
            <a:off x="2919150" y="98499"/>
            <a:ext cx="1914875" cy="2034544"/>
          </a:xfrm>
          <a:prstGeom prst="rect">
            <a:avLst/>
          </a:prstGeom>
          <a:noFill/>
          <a:ln>
            <a:noFill/>
          </a:ln>
        </p:spPr>
      </p:pic>
      <p:pic>
        <p:nvPicPr>
          <p:cNvPr id="145" name="Google Shape;145;g2dc0a8e38cb_2_38"/>
          <p:cNvPicPr preferRelativeResize="0"/>
          <p:nvPr/>
        </p:nvPicPr>
        <p:blipFill>
          <a:blip r:embed="rId6">
            <a:alphaModFix/>
          </a:blip>
          <a:stretch>
            <a:fillRect/>
          </a:stretch>
        </p:blipFill>
        <p:spPr>
          <a:xfrm>
            <a:off x="5049701" y="98498"/>
            <a:ext cx="1876000" cy="1993240"/>
          </a:xfrm>
          <a:prstGeom prst="rect">
            <a:avLst/>
          </a:prstGeom>
          <a:noFill/>
          <a:ln>
            <a:noFill/>
          </a:ln>
        </p:spPr>
      </p:pic>
      <p:pic>
        <p:nvPicPr>
          <p:cNvPr id="146" name="Google Shape;146;g2dc0a8e38cb_2_38"/>
          <p:cNvPicPr preferRelativeResize="0"/>
          <p:nvPr/>
        </p:nvPicPr>
        <p:blipFill>
          <a:blip r:embed="rId7">
            <a:alphaModFix/>
          </a:blip>
          <a:stretch>
            <a:fillRect/>
          </a:stretch>
        </p:blipFill>
        <p:spPr>
          <a:xfrm>
            <a:off x="7180250" y="98500"/>
            <a:ext cx="1876000" cy="1993240"/>
          </a:xfrm>
          <a:prstGeom prst="rect">
            <a:avLst/>
          </a:prstGeom>
          <a:noFill/>
          <a:ln>
            <a:noFill/>
          </a:ln>
        </p:spPr>
      </p:pic>
      <p:sp>
        <p:nvSpPr>
          <p:cNvPr id="147" name="Google Shape;147;g2dc0a8e38cb_2_38"/>
          <p:cNvSpPr txBox="1"/>
          <p:nvPr/>
        </p:nvSpPr>
        <p:spPr>
          <a:xfrm>
            <a:off x="815000" y="0"/>
            <a:ext cx="4077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Calibri"/>
                <a:ea typeface="Calibri"/>
                <a:cs typeface="Calibri"/>
                <a:sym typeface="Calibri"/>
              </a:rPr>
              <a:t>A</a:t>
            </a:r>
            <a:endParaRPr sz="1600" b="0" i="0" u="none" strike="noStrike" cap="none">
              <a:solidFill>
                <a:schemeClr val="lt1"/>
              </a:solidFill>
              <a:latin typeface="Calibri"/>
              <a:ea typeface="Calibri"/>
              <a:cs typeface="Calibri"/>
              <a:sym typeface="Calibri"/>
            </a:endParaRPr>
          </a:p>
        </p:txBody>
      </p:sp>
      <p:sp>
        <p:nvSpPr>
          <p:cNvPr id="148" name="Google Shape;148;g2dc0a8e38cb_2_38"/>
          <p:cNvSpPr txBox="1"/>
          <p:nvPr/>
        </p:nvSpPr>
        <p:spPr>
          <a:xfrm>
            <a:off x="2932338" y="0"/>
            <a:ext cx="4077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lt1"/>
                </a:solidFill>
                <a:latin typeface="Calibri"/>
                <a:ea typeface="Calibri"/>
                <a:cs typeface="Calibri"/>
                <a:sym typeface="Calibri"/>
              </a:rPr>
              <a:t>B</a:t>
            </a:r>
            <a:endParaRPr sz="1600" b="0" i="0" u="none" strike="noStrike" cap="none">
              <a:solidFill>
                <a:schemeClr val="lt1"/>
              </a:solidFill>
              <a:latin typeface="Calibri"/>
              <a:ea typeface="Calibri"/>
              <a:cs typeface="Calibri"/>
              <a:sym typeface="Calibri"/>
            </a:endParaRPr>
          </a:p>
        </p:txBody>
      </p:sp>
      <p:sp>
        <p:nvSpPr>
          <p:cNvPr id="149" name="Google Shape;149;g2dc0a8e38cb_2_38"/>
          <p:cNvSpPr txBox="1"/>
          <p:nvPr/>
        </p:nvSpPr>
        <p:spPr>
          <a:xfrm>
            <a:off x="5049700" y="0"/>
            <a:ext cx="6036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lt1"/>
                </a:solidFill>
                <a:latin typeface="Calibri"/>
                <a:ea typeface="Calibri"/>
                <a:cs typeface="Calibri"/>
                <a:sym typeface="Calibri"/>
              </a:rPr>
              <a:t>C</a:t>
            </a:r>
            <a:endParaRPr sz="1600" b="0" i="0" u="none" strike="noStrike" cap="none">
              <a:solidFill>
                <a:schemeClr val="lt1"/>
              </a:solidFill>
              <a:latin typeface="Calibri"/>
              <a:ea typeface="Calibri"/>
              <a:cs typeface="Calibri"/>
              <a:sym typeface="Calibri"/>
            </a:endParaRPr>
          </a:p>
        </p:txBody>
      </p:sp>
      <p:sp>
        <p:nvSpPr>
          <p:cNvPr id="150" name="Google Shape;150;g2dc0a8e38cb_2_38"/>
          <p:cNvSpPr txBox="1"/>
          <p:nvPr/>
        </p:nvSpPr>
        <p:spPr>
          <a:xfrm>
            <a:off x="7180250" y="0"/>
            <a:ext cx="83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lt1"/>
                </a:solidFill>
                <a:latin typeface="Calibri"/>
                <a:ea typeface="Calibri"/>
                <a:cs typeface="Calibri"/>
                <a:sym typeface="Calibri"/>
              </a:rPr>
              <a:t>D</a:t>
            </a:r>
            <a:endParaRPr sz="1600" b="0" i="0" u="none" strike="noStrike" cap="none">
              <a:solidFill>
                <a:schemeClr val="lt1"/>
              </a:solidFill>
              <a:latin typeface="Calibri"/>
              <a:ea typeface="Calibri"/>
              <a:cs typeface="Calibri"/>
              <a:sym typeface="Calibri"/>
            </a:endParaRPr>
          </a:p>
        </p:txBody>
      </p:sp>
      <p:sp>
        <p:nvSpPr>
          <p:cNvPr id="151" name="Google Shape;151;g2dc0a8e38cb_2_38"/>
          <p:cNvSpPr txBox="1"/>
          <p:nvPr/>
        </p:nvSpPr>
        <p:spPr>
          <a:xfrm>
            <a:off x="2932350" y="2186563"/>
            <a:ext cx="407700" cy="4311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dk1"/>
                </a:solidFill>
                <a:latin typeface="Calibri"/>
                <a:ea typeface="Calibri"/>
                <a:cs typeface="Calibri"/>
                <a:sym typeface="Calibri"/>
              </a:rPr>
              <a:t>E</a:t>
            </a: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g2defe57531b_0_0"/>
          <p:cNvPicPr preferRelativeResize="0"/>
          <p:nvPr/>
        </p:nvPicPr>
        <p:blipFill>
          <a:blip r:embed="rId3">
            <a:alphaModFix/>
          </a:blip>
          <a:stretch>
            <a:fillRect/>
          </a:stretch>
        </p:blipFill>
        <p:spPr>
          <a:xfrm>
            <a:off x="6048388" y="431350"/>
            <a:ext cx="2880000" cy="2880000"/>
          </a:xfrm>
          <a:prstGeom prst="rect">
            <a:avLst/>
          </a:prstGeom>
          <a:noFill/>
          <a:ln>
            <a:noFill/>
          </a:ln>
        </p:spPr>
      </p:pic>
      <p:pic>
        <p:nvPicPr>
          <p:cNvPr id="158" name="Google Shape;158;g2defe57531b_0_0"/>
          <p:cNvPicPr preferRelativeResize="0"/>
          <p:nvPr/>
        </p:nvPicPr>
        <p:blipFill>
          <a:blip r:embed="rId4">
            <a:alphaModFix/>
          </a:blip>
          <a:stretch>
            <a:fillRect/>
          </a:stretch>
        </p:blipFill>
        <p:spPr>
          <a:xfrm>
            <a:off x="2982600" y="433075"/>
            <a:ext cx="2880000" cy="2876550"/>
          </a:xfrm>
          <a:prstGeom prst="rect">
            <a:avLst/>
          </a:prstGeom>
          <a:noFill/>
          <a:ln>
            <a:noFill/>
          </a:ln>
        </p:spPr>
      </p:pic>
      <p:pic>
        <p:nvPicPr>
          <p:cNvPr id="159" name="Google Shape;159;g2defe57531b_0_0"/>
          <p:cNvPicPr preferRelativeResize="0"/>
          <p:nvPr/>
        </p:nvPicPr>
        <p:blipFill>
          <a:blip r:embed="rId5">
            <a:alphaModFix/>
          </a:blip>
          <a:stretch>
            <a:fillRect/>
          </a:stretch>
        </p:blipFill>
        <p:spPr>
          <a:xfrm>
            <a:off x="2982600" y="3138175"/>
            <a:ext cx="2880000" cy="171450"/>
          </a:xfrm>
          <a:prstGeom prst="rect">
            <a:avLst/>
          </a:prstGeom>
          <a:noFill/>
          <a:ln>
            <a:noFill/>
          </a:ln>
        </p:spPr>
      </p:pic>
      <p:pic>
        <p:nvPicPr>
          <p:cNvPr id="160" name="Google Shape;160;g2defe57531b_0_0"/>
          <p:cNvPicPr preferRelativeResize="0"/>
          <p:nvPr/>
        </p:nvPicPr>
        <p:blipFill>
          <a:blip r:embed="rId5">
            <a:alphaModFix/>
          </a:blip>
          <a:stretch>
            <a:fillRect/>
          </a:stretch>
        </p:blipFill>
        <p:spPr>
          <a:xfrm>
            <a:off x="6021075" y="3138175"/>
            <a:ext cx="2880000" cy="171450"/>
          </a:xfrm>
          <a:prstGeom prst="rect">
            <a:avLst/>
          </a:prstGeom>
          <a:noFill/>
          <a:ln>
            <a:noFill/>
          </a:ln>
        </p:spPr>
      </p:pic>
      <p:pic>
        <p:nvPicPr>
          <p:cNvPr id="161" name="Google Shape;161;g2defe57531b_0_0"/>
          <p:cNvPicPr preferRelativeResize="0"/>
          <p:nvPr/>
        </p:nvPicPr>
        <p:blipFill>
          <a:blip r:embed="rId6">
            <a:alphaModFix/>
          </a:blip>
          <a:stretch>
            <a:fillRect/>
          </a:stretch>
        </p:blipFill>
        <p:spPr>
          <a:xfrm>
            <a:off x="2982600" y="3462025"/>
            <a:ext cx="2880000" cy="1762125"/>
          </a:xfrm>
          <a:prstGeom prst="rect">
            <a:avLst/>
          </a:prstGeom>
          <a:noFill/>
          <a:ln>
            <a:noFill/>
          </a:ln>
        </p:spPr>
      </p:pic>
      <p:pic>
        <p:nvPicPr>
          <p:cNvPr id="162" name="Google Shape;162;g2defe57531b_0_0"/>
          <p:cNvPicPr preferRelativeResize="0"/>
          <p:nvPr/>
        </p:nvPicPr>
        <p:blipFill>
          <a:blip r:embed="rId7">
            <a:alphaModFix/>
          </a:blip>
          <a:stretch>
            <a:fillRect/>
          </a:stretch>
        </p:blipFill>
        <p:spPr>
          <a:xfrm>
            <a:off x="6025838" y="3462025"/>
            <a:ext cx="2880000" cy="1762125"/>
          </a:xfrm>
          <a:prstGeom prst="rect">
            <a:avLst/>
          </a:prstGeom>
          <a:noFill/>
          <a:ln>
            <a:noFill/>
          </a:ln>
        </p:spPr>
      </p:pic>
      <p:pic>
        <p:nvPicPr>
          <p:cNvPr id="163" name="Google Shape;163;g2defe57531b_0_0"/>
          <p:cNvPicPr preferRelativeResize="0"/>
          <p:nvPr/>
        </p:nvPicPr>
        <p:blipFill>
          <a:blip r:embed="rId5">
            <a:alphaModFix/>
          </a:blip>
          <a:stretch>
            <a:fillRect/>
          </a:stretch>
        </p:blipFill>
        <p:spPr>
          <a:xfrm>
            <a:off x="2982600" y="5052700"/>
            <a:ext cx="2880000" cy="171450"/>
          </a:xfrm>
          <a:prstGeom prst="rect">
            <a:avLst/>
          </a:prstGeom>
          <a:noFill/>
          <a:ln>
            <a:noFill/>
          </a:ln>
        </p:spPr>
      </p:pic>
      <p:pic>
        <p:nvPicPr>
          <p:cNvPr id="164" name="Google Shape;164;g2defe57531b_0_0"/>
          <p:cNvPicPr preferRelativeResize="0"/>
          <p:nvPr/>
        </p:nvPicPr>
        <p:blipFill>
          <a:blip r:embed="rId5">
            <a:alphaModFix/>
          </a:blip>
          <a:stretch>
            <a:fillRect/>
          </a:stretch>
        </p:blipFill>
        <p:spPr>
          <a:xfrm>
            <a:off x="6025850" y="5052700"/>
            <a:ext cx="2880000" cy="171450"/>
          </a:xfrm>
          <a:prstGeom prst="rect">
            <a:avLst/>
          </a:prstGeom>
          <a:noFill/>
          <a:ln>
            <a:noFill/>
          </a:ln>
        </p:spPr>
      </p:pic>
      <p:sp>
        <p:nvSpPr>
          <p:cNvPr id="165" name="Google Shape;165;g2defe57531b_0_0"/>
          <p:cNvSpPr txBox="1"/>
          <p:nvPr/>
        </p:nvSpPr>
        <p:spPr>
          <a:xfrm>
            <a:off x="2982600" y="2689513"/>
            <a:ext cx="854400" cy="49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chemeClr val="lt1"/>
                </a:solidFill>
                <a:latin typeface="Calibri"/>
                <a:ea typeface="Calibri"/>
                <a:cs typeface="Calibri"/>
                <a:sym typeface="Calibri"/>
              </a:rPr>
              <a:t>2.8 ns</a:t>
            </a:r>
            <a:endParaRPr sz="2000">
              <a:solidFill>
                <a:schemeClr val="lt1"/>
              </a:solidFill>
              <a:latin typeface="Calibri"/>
              <a:ea typeface="Calibri"/>
              <a:cs typeface="Calibri"/>
              <a:sym typeface="Calibri"/>
            </a:endParaRPr>
          </a:p>
        </p:txBody>
      </p:sp>
      <p:sp>
        <p:nvSpPr>
          <p:cNvPr id="166" name="Google Shape;166;g2defe57531b_0_0"/>
          <p:cNvSpPr txBox="1"/>
          <p:nvPr/>
        </p:nvSpPr>
        <p:spPr>
          <a:xfrm>
            <a:off x="6025850" y="2650863"/>
            <a:ext cx="854400" cy="49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chemeClr val="lt1"/>
                </a:solidFill>
                <a:latin typeface="Calibri"/>
                <a:ea typeface="Calibri"/>
                <a:cs typeface="Calibri"/>
                <a:sym typeface="Calibri"/>
              </a:rPr>
              <a:t>3.1 ns</a:t>
            </a:r>
            <a:endParaRPr sz="2000">
              <a:solidFill>
                <a:schemeClr val="lt1"/>
              </a:solidFill>
              <a:latin typeface="Calibri"/>
              <a:ea typeface="Calibri"/>
              <a:cs typeface="Calibri"/>
              <a:sym typeface="Calibri"/>
            </a:endParaRPr>
          </a:p>
        </p:txBody>
      </p:sp>
      <p:sp>
        <p:nvSpPr>
          <p:cNvPr id="167" name="Google Shape;167;g2defe57531b_0_0"/>
          <p:cNvSpPr txBox="1"/>
          <p:nvPr/>
        </p:nvSpPr>
        <p:spPr>
          <a:xfrm>
            <a:off x="2982600" y="4553800"/>
            <a:ext cx="854400" cy="49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chemeClr val="lt1"/>
                </a:solidFill>
                <a:latin typeface="Calibri"/>
                <a:ea typeface="Calibri"/>
                <a:cs typeface="Calibri"/>
                <a:sym typeface="Calibri"/>
              </a:rPr>
              <a:t>2.7 ns</a:t>
            </a:r>
            <a:endParaRPr sz="2000">
              <a:solidFill>
                <a:schemeClr val="lt1"/>
              </a:solidFill>
              <a:latin typeface="Calibri"/>
              <a:ea typeface="Calibri"/>
              <a:cs typeface="Calibri"/>
              <a:sym typeface="Calibri"/>
            </a:endParaRPr>
          </a:p>
        </p:txBody>
      </p:sp>
      <p:sp>
        <p:nvSpPr>
          <p:cNvPr id="168" name="Google Shape;168;g2defe57531b_0_0"/>
          <p:cNvSpPr txBox="1"/>
          <p:nvPr/>
        </p:nvSpPr>
        <p:spPr>
          <a:xfrm>
            <a:off x="6025850" y="4553800"/>
            <a:ext cx="854400" cy="49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chemeClr val="lt1"/>
                </a:solidFill>
                <a:latin typeface="Calibri"/>
                <a:ea typeface="Calibri"/>
                <a:cs typeface="Calibri"/>
                <a:sym typeface="Calibri"/>
              </a:rPr>
              <a:t>3.0 ns</a:t>
            </a:r>
            <a:endParaRPr sz="2000">
              <a:solidFill>
                <a:schemeClr val="lt1"/>
              </a:solidFill>
              <a:latin typeface="Calibri"/>
              <a:ea typeface="Calibri"/>
              <a:cs typeface="Calibri"/>
              <a:sym typeface="Calibri"/>
            </a:endParaRPr>
          </a:p>
        </p:txBody>
      </p:sp>
      <p:sp>
        <p:nvSpPr>
          <p:cNvPr id="169" name="Google Shape;169;g2defe57531b_0_0"/>
          <p:cNvSpPr txBox="1"/>
          <p:nvPr/>
        </p:nvSpPr>
        <p:spPr>
          <a:xfrm>
            <a:off x="9650850" y="984075"/>
            <a:ext cx="4022400" cy="424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800">
              <a:solidFill>
                <a:schemeClr val="dk1"/>
              </a:solidFill>
              <a:latin typeface="Calibri"/>
              <a:ea typeface="Calibri"/>
              <a:cs typeface="Calibri"/>
              <a:sym typeface="Calibri"/>
            </a:endParaRPr>
          </a:p>
        </p:txBody>
      </p:sp>
      <p:sp>
        <p:nvSpPr>
          <p:cNvPr id="170" name="Google Shape;170;g2defe57531b_0_0"/>
          <p:cNvSpPr txBox="1"/>
          <p:nvPr/>
        </p:nvSpPr>
        <p:spPr>
          <a:xfrm>
            <a:off x="2982600" y="5301725"/>
            <a:ext cx="6452400" cy="145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dk1"/>
                </a:solidFill>
                <a:latin typeface="Times New Roman"/>
                <a:ea typeface="Times New Roman"/>
                <a:cs typeface="Times New Roman"/>
                <a:sym typeface="Times New Roman"/>
              </a:rPr>
              <a:t>Figure</a:t>
            </a:r>
            <a:r>
              <a:rPr lang="en-GB">
                <a:solidFill>
                  <a:schemeClr val="dk1"/>
                </a:solidFill>
                <a:latin typeface="Times New Roman"/>
                <a:ea typeface="Times New Roman"/>
                <a:cs typeface="Times New Roman"/>
                <a:sym typeface="Times New Roman"/>
              </a:rPr>
              <a:t> 8. </a:t>
            </a:r>
            <a:r>
              <a:rPr lang="en-GB" b="1">
                <a:solidFill>
                  <a:schemeClr val="dk1"/>
                </a:solidFill>
                <a:latin typeface="Times New Roman"/>
                <a:ea typeface="Times New Roman"/>
                <a:cs typeface="Times New Roman"/>
                <a:sym typeface="Times New Roman"/>
              </a:rPr>
              <a:t>Fluorescent</a:t>
            </a:r>
            <a:r>
              <a:rPr lang="en-GB">
                <a:solidFill>
                  <a:schemeClr val="dk1"/>
                </a:solidFill>
                <a:latin typeface="Times New Roman"/>
                <a:ea typeface="Times New Roman"/>
                <a:cs typeface="Times New Roman"/>
                <a:sym typeface="Times New Roman"/>
              </a:rPr>
              <a:t> </a:t>
            </a:r>
            <a:r>
              <a:rPr lang="en-GB" b="1">
                <a:solidFill>
                  <a:schemeClr val="dk1"/>
                </a:solidFill>
                <a:latin typeface="Times New Roman"/>
                <a:ea typeface="Times New Roman"/>
                <a:cs typeface="Times New Roman"/>
                <a:sym typeface="Times New Roman"/>
              </a:rPr>
              <a:t>Lifetime changes of ‘in-solution’ polyamine chromosomes.</a:t>
            </a:r>
            <a:r>
              <a:rPr lang="en-GB">
                <a:solidFill>
                  <a:schemeClr val="dk1"/>
                </a:solidFill>
                <a:latin typeface="Times New Roman"/>
                <a:ea typeface="Times New Roman"/>
                <a:cs typeface="Times New Roman"/>
                <a:sym typeface="Times New Roman"/>
              </a:rPr>
              <a:t> Pseudocolor images of DAPI lifetime in chromosomes after chromosome decondensation. In lower panel, DAPI lifetime increased from 2.5 ns to 2.8 ns in heteromorphic regions, and 2.7 ns to 3.0 ns in arm regions. Scale bars = 5 𝞵m (upper) and 2 𝞵m (lower).</a:t>
            </a:r>
            <a:endParaRPr>
              <a:solidFill>
                <a:schemeClr val="dk1"/>
              </a:solidFill>
              <a:latin typeface="Times New Roman"/>
              <a:ea typeface="Times New Roman"/>
              <a:cs typeface="Times New Roman"/>
              <a:sym typeface="Times New Roman"/>
            </a:endParaRPr>
          </a:p>
        </p:txBody>
      </p:sp>
      <p:sp>
        <p:nvSpPr>
          <p:cNvPr id="171" name="Google Shape;171;g2defe57531b_0_0"/>
          <p:cNvSpPr txBox="1"/>
          <p:nvPr/>
        </p:nvSpPr>
        <p:spPr>
          <a:xfrm>
            <a:off x="3345700" y="77300"/>
            <a:ext cx="2307900" cy="498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a:solidFill>
                  <a:schemeClr val="dk1"/>
                </a:solidFill>
                <a:latin typeface="Calibri"/>
                <a:ea typeface="Calibri"/>
                <a:cs typeface="Calibri"/>
                <a:sym typeface="Calibri"/>
              </a:rPr>
              <a:t>PA Buffer</a:t>
            </a:r>
            <a:endParaRPr sz="1800">
              <a:solidFill>
                <a:schemeClr val="dk1"/>
              </a:solidFill>
              <a:latin typeface="Calibri"/>
              <a:ea typeface="Calibri"/>
              <a:cs typeface="Calibri"/>
              <a:sym typeface="Calibri"/>
            </a:endParaRPr>
          </a:p>
        </p:txBody>
      </p:sp>
      <p:sp>
        <p:nvSpPr>
          <p:cNvPr id="172" name="Google Shape;172;g2defe57531b_0_0"/>
          <p:cNvSpPr txBox="1"/>
          <p:nvPr/>
        </p:nvSpPr>
        <p:spPr>
          <a:xfrm>
            <a:off x="6307125" y="0"/>
            <a:ext cx="2307900" cy="498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900">
                <a:solidFill>
                  <a:schemeClr val="dk1"/>
                </a:solidFill>
                <a:latin typeface="Calibri"/>
                <a:ea typeface="Calibri"/>
                <a:cs typeface="Calibri"/>
                <a:sym typeface="Calibri"/>
              </a:rPr>
              <a:t>EDTA_HEPES</a:t>
            </a:r>
            <a:endParaRPr sz="1900">
              <a:solidFill>
                <a:schemeClr val="dk1"/>
              </a:solidFill>
              <a:latin typeface="Calibri"/>
              <a:ea typeface="Calibri"/>
              <a:cs typeface="Calibri"/>
              <a:sym typeface="Calibri"/>
            </a:endParaRPr>
          </a:p>
        </p:txBody>
      </p:sp>
      <p:sp>
        <p:nvSpPr>
          <p:cNvPr id="173" name="Google Shape;173;g2defe57531b_0_0"/>
          <p:cNvSpPr txBox="1"/>
          <p:nvPr/>
        </p:nvSpPr>
        <p:spPr>
          <a:xfrm>
            <a:off x="2982600" y="433075"/>
            <a:ext cx="407700" cy="4311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Calibri"/>
                <a:ea typeface="Calibri"/>
                <a:cs typeface="Calibri"/>
                <a:sym typeface="Calibri"/>
              </a:rPr>
              <a:t>A</a:t>
            </a:r>
            <a:endParaRPr sz="1600" b="0" i="0" u="none" strike="noStrike" cap="none">
              <a:solidFill>
                <a:schemeClr val="lt1"/>
              </a:solidFill>
              <a:latin typeface="Calibri"/>
              <a:ea typeface="Calibri"/>
              <a:cs typeface="Calibri"/>
              <a:sym typeface="Calibri"/>
            </a:endParaRPr>
          </a:p>
        </p:txBody>
      </p:sp>
      <p:sp>
        <p:nvSpPr>
          <p:cNvPr id="174" name="Google Shape;174;g2defe57531b_0_0"/>
          <p:cNvSpPr txBox="1"/>
          <p:nvPr/>
        </p:nvSpPr>
        <p:spPr>
          <a:xfrm>
            <a:off x="6021075" y="433075"/>
            <a:ext cx="407700" cy="4311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lt1"/>
                </a:solidFill>
                <a:latin typeface="Calibri"/>
                <a:ea typeface="Calibri"/>
                <a:cs typeface="Calibri"/>
                <a:sym typeface="Calibri"/>
              </a:rPr>
              <a:t>B</a:t>
            </a:r>
            <a:endParaRPr sz="1600" b="0" i="0" u="none" strike="noStrike" cap="none">
              <a:solidFill>
                <a:schemeClr val="lt1"/>
              </a:solidFill>
              <a:latin typeface="Calibri"/>
              <a:ea typeface="Calibri"/>
              <a:cs typeface="Calibri"/>
              <a:sym typeface="Calibri"/>
            </a:endParaRPr>
          </a:p>
        </p:txBody>
      </p:sp>
      <p:sp>
        <p:nvSpPr>
          <p:cNvPr id="175" name="Google Shape;175;g2defe57531b_0_0"/>
          <p:cNvSpPr txBox="1"/>
          <p:nvPr/>
        </p:nvSpPr>
        <p:spPr>
          <a:xfrm>
            <a:off x="2982600" y="3462025"/>
            <a:ext cx="407700" cy="4311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lt1"/>
                </a:solidFill>
                <a:latin typeface="Calibri"/>
                <a:ea typeface="Calibri"/>
                <a:cs typeface="Calibri"/>
                <a:sym typeface="Calibri"/>
              </a:rPr>
              <a:t>C</a:t>
            </a:r>
            <a:endParaRPr sz="1600" b="0" i="0" u="none" strike="noStrike" cap="none">
              <a:solidFill>
                <a:schemeClr val="lt1"/>
              </a:solidFill>
              <a:latin typeface="Calibri"/>
              <a:ea typeface="Calibri"/>
              <a:cs typeface="Calibri"/>
              <a:sym typeface="Calibri"/>
            </a:endParaRPr>
          </a:p>
        </p:txBody>
      </p:sp>
      <p:sp>
        <p:nvSpPr>
          <p:cNvPr id="176" name="Google Shape;176;g2defe57531b_0_0"/>
          <p:cNvSpPr txBox="1"/>
          <p:nvPr/>
        </p:nvSpPr>
        <p:spPr>
          <a:xfrm>
            <a:off x="6021075" y="3462025"/>
            <a:ext cx="407700" cy="4311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a:solidFill>
                  <a:schemeClr val="lt1"/>
                </a:solidFill>
                <a:latin typeface="Calibri"/>
                <a:ea typeface="Calibri"/>
                <a:cs typeface="Calibri"/>
                <a:sym typeface="Calibri"/>
              </a:rPr>
              <a:t>D</a:t>
            </a:r>
            <a:endParaRPr sz="1600" b="0" i="0" u="none" strike="noStrike" cap="non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2dc0a8e38cb_2_6"/>
          <p:cNvSpPr txBox="1"/>
          <p:nvPr/>
        </p:nvSpPr>
        <p:spPr>
          <a:xfrm>
            <a:off x="3985975" y="2181875"/>
            <a:ext cx="6726000" cy="2465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0" i="0" u="none" strike="noStrike" cap="none">
                <a:solidFill>
                  <a:schemeClr val="dk1"/>
                </a:solidFill>
                <a:latin typeface="Calibri"/>
                <a:ea typeface="Calibri"/>
                <a:cs typeface="Calibri"/>
                <a:sym typeface="Calibri"/>
              </a:rPr>
              <a:t>Supplementary Material </a:t>
            </a: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graphicFrame>
        <p:nvGraphicFramePr>
          <p:cNvPr id="188" name="Google Shape;188;g2dc0a8e38cb_2_12"/>
          <p:cNvGraphicFramePr/>
          <p:nvPr/>
        </p:nvGraphicFramePr>
        <p:xfrm>
          <a:off x="702750" y="983050"/>
          <a:ext cx="2124075" cy="1694598"/>
        </p:xfrm>
        <a:graphic>
          <a:graphicData uri="http://schemas.openxmlformats.org/drawingml/2006/table">
            <a:tbl>
              <a:tblPr>
                <a:noFill/>
                <a:tableStyleId>{F62BCBF3-D27D-475C-B8E5-775AF3DE4C8E}</a:tableStyleId>
              </a:tblPr>
              <a:tblGrid>
                <a:gridCol w="1438275">
                  <a:extLst>
                    <a:ext uri="{9D8B030D-6E8A-4147-A177-3AD203B41FA5}">
                      <a16:colId xmlns:a16="http://schemas.microsoft.com/office/drawing/2014/main" val="20000"/>
                    </a:ext>
                  </a:extLst>
                </a:gridCol>
                <a:gridCol w="685800">
                  <a:extLst>
                    <a:ext uri="{9D8B030D-6E8A-4147-A177-3AD203B41FA5}">
                      <a16:colId xmlns:a16="http://schemas.microsoft.com/office/drawing/2014/main" val="20001"/>
                    </a:ext>
                  </a:extLst>
                </a:gridCol>
              </a:tblGrid>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DAPI concentration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p Values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0.04 </a:t>
                      </a:r>
                      <a:r>
                        <a:rPr lang="en-GB" sz="1100" b="1" u="none" strike="noStrike" cap="none">
                          <a:solidFill>
                            <a:schemeClr val="dk1"/>
                          </a:solidFill>
                          <a:latin typeface="Calibri"/>
                          <a:ea typeface="Calibri"/>
                          <a:cs typeface="Calibri"/>
                          <a:sym typeface="Calibri"/>
                        </a:rPr>
                        <a:t>µ</a:t>
                      </a:r>
                      <a:r>
                        <a:rPr lang="en-GB" sz="1100" b="1" u="none" strike="noStrike" cap="none">
                          <a:latin typeface="Calibri"/>
                          <a:ea typeface="Calibri"/>
                          <a:cs typeface="Calibri"/>
                          <a:sym typeface="Calibri"/>
                        </a:rPr>
                        <a:t>M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4.11E-20</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19050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0.4 </a:t>
                      </a:r>
                      <a:r>
                        <a:rPr lang="en-GB" sz="1100" b="1" u="none" strike="noStrike" cap="none">
                          <a:solidFill>
                            <a:schemeClr val="dk1"/>
                          </a:solidFill>
                          <a:latin typeface="Calibri"/>
                          <a:ea typeface="Calibri"/>
                          <a:cs typeface="Calibri"/>
                          <a:sym typeface="Calibri"/>
                        </a:rPr>
                        <a:t>µ</a:t>
                      </a:r>
                      <a:r>
                        <a:rPr lang="en-GB" sz="1100" b="1" u="none" strike="noStrike" cap="none">
                          <a:latin typeface="Calibri"/>
                          <a:ea typeface="Calibri"/>
                          <a:cs typeface="Calibri"/>
                          <a:sym typeface="Calibri"/>
                        </a:rPr>
                        <a:t>M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4.26E-22</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2"/>
                  </a:ext>
                </a:extLst>
              </a:tr>
              <a:tr h="2000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4 </a:t>
                      </a:r>
                      <a:r>
                        <a:rPr lang="en-GB" sz="1100" b="1" u="none" strike="noStrike" cap="none">
                          <a:solidFill>
                            <a:schemeClr val="dk1"/>
                          </a:solidFill>
                          <a:latin typeface="Calibri"/>
                          <a:ea typeface="Calibri"/>
                          <a:cs typeface="Calibri"/>
                          <a:sym typeface="Calibri"/>
                        </a:rPr>
                        <a:t>µ</a:t>
                      </a:r>
                      <a:r>
                        <a:rPr lang="en-GB" sz="1100" b="1" u="none" strike="noStrike" cap="none">
                          <a:latin typeface="Calibri"/>
                          <a:ea typeface="Calibri"/>
                          <a:cs typeface="Calibri"/>
                          <a:sym typeface="Calibri"/>
                        </a:rPr>
                        <a:t>M</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1.8E-21</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2762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40 </a:t>
                      </a:r>
                      <a:r>
                        <a:rPr lang="en-GB" sz="1100" b="1" u="none" strike="noStrike" cap="none">
                          <a:solidFill>
                            <a:schemeClr val="dk1"/>
                          </a:solidFill>
                          <a:latin typeface="Calibri"/>
                          <a:ea typeface="Calibri"/>
                          <a:cs typeface="Calibri"/>
                          <a:sym typeface="Calibri"/>
                        </a:rPr>
                        <a:t>µ</a:t>
                      </a:r>
                      <a:r>
                        <a:rPr lang="en-GB" sz="1100" b="1" u="none" strike="noStrike" cap="none">
                          <a:latin typeface="Calibri"/>
                          <a:ea typeface="Calibri"/>
                          <a:cs typeface="Calibri"/>
                          <a:sym typeface="Calibri"/>
                        </a:rPr>
                        <a:t>M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0.540957</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4"/>
                  </a:ext>
                </a:extLst>
              </a:tr>
              <a:tr h="276225">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400 </a:t>
                      </a:r>
                      <a:r>
                        <a:rPr lang="en-GB" sz="1100" b="1" u="none" strike="noStrike" cap="none">
                          <a:solidFill>
                            <a:schemeClr val="dk1"/>
                          </a:solidFill>
                          <a:latin typeface="Calibri"/>
                          <a:ea typeface="Calibri"/>
                          <a:cs typeface="Calibri"/>
                          <a:sym typeface="Calibri"/>
                        </a:rPr>
                        <a:t>µ</a:t>
                      </a:r>
                      <a:r>
                        <a:rPr lang="en-GB" sz="1100" b="1" u="none" strike="noStrike" cap="none">
                          <a:latin typeface="Calibri"/>
                          <a:ea typeface="Calibri"/>
                          <a:cs typeface="Calibri"/>
                          <a:sym typeface="Calibri"/>
                        </a:rPr>
                        <a:t>M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0.085987</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89" name="Google Shape;189;g2dc0a8e38cb_2_12"/>
          <p:cNvSpPr txBox="1"/>
          <p:nvPr/>
        </p:nvSpPr>
        <p:spPr>
          <a:xfrm>
            <a:off x="593588" y="571000"/>
            <a:ext cx="23424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2 Sample T-test of equal variance</a:t>
            </a:r>
            <a:r>
              <a:rPr lang="en-GB" sz="1200" b="0" i="0" u="sng" strike="noStrike" cap="none">
                <a:solidFill>
                  <a:schemeClr val="dk1"/>
                </a:solidFill>
                <a:latin typeface="Calibri"/>
                <a:ea typeface="Calibri"/>
                <a:cs typeface="Calibri"/>
                <a:sym typeface="Calibri"/>
              </a:rPr>
              <a:t> </a:t>
            </a:r>
            <a:endParaRPr sz="1200" b="0" i="0" u="sng" strike="noStrike" cap="none">
              <a:solidFill>
                <a:schemeClr val="dk1"/>
              </a:solidFill>
              <a:latin typeface="Calibri"/>
              <a:ea typeface="Calibri"/>
              <a:cs typeface="Calibri"/>
              <a:sym typeface="Calibri"/>
            </a:endParaRPr>
          </a:p>
        </p:txBody>
      </p:sp>
      <p:sp>
        <p:nvSpPr>
          <p:cNvPr id="190" name="Google Shape;190;g2dc0a8e38cb_2_12"/>
          <p:cNvSpPr txBox="1"/>
          <p:nvPr/>
        </p:nvSpPr>
        <p:spPr>
          <a:xfrm>
            <a:off x="301625" y="542050"/>
            <a:ext cx="4911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A)</a:t>
            </a:r>
            <a:endParaRPr sz="1600" b="0" i="0" u="none" strike="noStrike" cap="none">
              <a:solidFill>
                <a:schemeClr val="dk1"/>
              </a:solidFill>
              <a:latin typeface="Calibri"/>
              <a:ea typeface="Calibri"/>
              <a:cs typeface="Calibri"/>
              <a:sym typeface="Calibri"/>
            </a:endParaRPr>
          </a:p>
        </p:txBody>
      </p:sp>
      <p:sp>
        <p:nvSpPr>
          <p:cNvPr id="191" name="Google Shape;191;g2dc0a8e38cb_2_12"/>
          <p:cNvSpPr txBox="1"/>
          <p:nvPr/>
        </p:nvSpPr>
        <p:spPr>
          <a:xfrm>
            <a:off x="3146275" y="542050"/>
            <a:ext cx="369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B)</a:t>
            </a:r>
            <a:endParaRPr sz="1600" b="0" i="0" u="none" strike="noStrike" cap="none">
              <a:solidFill>
                <a:schemeClr val="dk1"/>
              </a:solidFill>
              <a:latin typeface="Calibri"/>
              <a:ea typeface="Calibri"/>
              <a:cs typeface="Calibri"/>
              <a:sym typeface="Calibri"/>
            </a:endParaRPr>
          </a:p>
        </p:txBody>
      </p:sp>
      <p:sp>
        <p:nvSpPr>
          <p:cNvPr id="192" name="Google Shape;192;g2dc0a8e38cb_2_12"/>
          <p:cNvSpPr txBox="1"/>
          <p:nvPr/>
        </p:nvSpPr>
        <p:spPr>
          <a:xfrm>
            <a:off x="-348175" y="2619700"/>
            <a:ext cx="9286800" cy="1133100"/>
          </a:xfrm>
          <a:prstGeom prst="rect">
            <a:avLst/>
          </a:prstGeom>
          <a:noFill/>
          <a:ln>
            <a:noFill/>
          </a:ln>
        </p:spPr>
        <p:txBody>
          <a:bodyPr spcFirstLastPara="1" wrap="square" lIns="91425" tIns="91425" rIns="91425" bIns="91425" anchor="t" anchorCtr="0">
            <a:noAutofit/>
          </a:bodyPr>
          <a:lstStyle/>
          <a:p>
            <a:pPr marL="457200" marR="0" lvl="0" indent="0" algn="l" rtl="0">
              <a:lnSpc>
                <a:spcPct val="100000"/>
              </a:lnSpc>
              <a:spcBef>
                <a:spcPts val="0"/>
              </a:spcBef>
              <a:spcAft>
                <a:spcPts val="0"/>
              </a:spcAft>
              <a:buClr>
                <a:srgbClr val="000000"/>
              </a:buClr>
              <a:buSzPts val="1600"/>
              <a:buFont typeface="Arial"/>
              <a:buNone/>
            </a:pPr>
            <a:r>
              <a:rPr lang="en-GB" sz="1800" b="1" i="0" u="none" strike="noStrike" cap="none">
                <a:solidFill>
                  <a:schemeClr val="dk1"/>
                </a:solidFill>
                <a:latin typeface="Calibri"/>
                <a:ea typeface="Calibri"/>
                <a:cs typeface="Calibri"/>
                <a:sym typeface="Calibri"/>
              </a:rPr>
              <a:t>Supplementary figure 1: Statistical output for DAPI concentration fluorescen</a:t>
            </a:r>
            <a:r>
              <a:rPr lang="en-GB" sz="1800" b="1">
                <a:solidFill>
                  <a:schemeClr val="dk1"/>
                </a:solidFill>
                <a:latin typeface="Calibri"/>
                <a:ea typeface="Calibri"/>
                <a:cs typeface="Calibri"/>
                <a:sym typeface="Calibri"/>
              </a:rPr>
              <a:t>ce</a:t>
            </a:r>
            <a:r>
              <a:rPr lang="en-GB" sz="1800" b="1" i="0" u="none" strike="noStrike" cap="none">
                <a:solidFill>
                  <a:schemeClr val="dk1"/>
                </a:solidFill>
                <a:latin typeface="Calibri"/>
                <a:ea typeface="Calibri"/>
                <a:cs typeface="Calibri"/>
                <a:sym typeface="Calibri"/>
              </a:rPr>
              <a:t> lifetime (FLT) comparison: </a:t>
            </a:r>
            <a:r>
              <a:rPr lang="en-GB" sz="1800" i="0" u="none" strike="noStrike" cap="none">
                <a:solidFill>
                  <a:schemeClr val="dk1"/>
                </a:solidFill>
                <a:latin typeface="Calibri"/>
                <a:ea typeface="Calibri"/>
                <a:cs typeface="Calibri"/>
                <a:sym typeface="Calibri"/>
              </a:rPr>
              <a:t>Human T cells were prepared and mounted onto slides and were subjected to different DAPI concentrations ranging from 0.04 µM to 400 µM. </a:t>
            </a:r>
            <a:r>
              <a:rPr lang="en-GB" sz="1800">
                <a:solidFill>
                  <a:schemeClr val="dk1"/>
                </a:solidFill>
                <a:latin typeface="Calibri"/>
                <a:ea typeface="Calibri"/>
                <a:cs typeface="Calibri"/>
                <a:sym typeface="Calibri"/>
              </a:rPr>
              <a:t>FLT </a:t>
            </a:r>
            <a:r>
              <a:rPr lang="en-GB" sz="1800" i="0" u="none" strike="noStrike" cap="none">
                <a:solidFill>
                  <a:schemeClr val="dk1"/>
                </a:solidFill>
                <a:latin typeface="Calibri"/>
                <a:ea typeface="Calibri"/>
                <a:cs typeface="Calibri"/>
                <a:sym typeface="Calibri"/>
              </a:rPr>
              <a:t>of the arms and </a:t>
            </a:r>
            <a:r>
              <a:rPr lang="en-GB" sz="1800">
                <a:solidFill>
                  <a:schemeClr val="dk1"/>
                </a:solidFill>
                <a:latin typeface="Calibri"/>
                <a:ea typeface="Calibri"/>
                <a:cs typeface="Calibri"/>
                <a:sym typeface="Calibri"/>
              </a:rPr>
              <a:t>hetromorphic regions </a:t>
            </a:r>
            <a:r>
              <a:rPr lang="en-GB" sz="1800" i="0" u="none" strike="noStrike" cap="none">
                <a:solidFill>
                  <a:schemeClr val="dk1"/>
                </a:solidFill>
                <a:latin typeface="Calibri"/>
                <a:ea typeface="Calibri"/>
                <a:cs typeface="Calibri"/>
                <a:sym typeface="Calibri"/>
              </a:rPr>
              <a:t>of  chromosome</a:t>
            </a:r>
            <a:r>
              <a:rPr lang="en-GB" sz="1800">
                <a:solidFill>
                  <a:schemeClr val="dk1"/>
                </a:solidFill>
                <a:latin typeface="Calibri"/>
                <a:ea typeface="Calibri"/>
                <a:cs typeface="Calibri"/>
                <a:sym typeface="Calibri"/>
              </a:rPr>
              <a:t> 1 </a:t>
            </a:r>
            <a:r>
              <a:rPr lang="en-GB" sz="1800" i="0" u="none" strike="noStrike" cap="none">
                <a:solidFill>
                  <a:schemeClr val="dk1"/>
                </a:solidFill>
                <a:latin typeface="Calibri"/>
                <a:ea typeface="Calibri"/>
                <a:cs typeface="Calibri"/>
                <a:sym typeface="Calibri"/>
              </a:rPr>
              <a:t>was then determined using FLIM. In five different chromosome spreads, five random pixels within each region were selected and the mean FLT of each region calculated. </a:t>
            </a:r>
            <a:endParaRPr sz="1800" i="0" u="none" strike="noStrike" cap="none">
              <a:solidFill>
                <a:schemeClr val="dk1"/>
              </a:solidFill>
              <a:latin typeface="Calibri"/>
              <a:ea typeface="Calibri"/>
              <a:cs typeface="Calibri"/>
              <a:sym typeface="Calibri"/>
            </a:endParaRPr>
          </a:p>
          <a:p>
            <a:pPr marL="457200" marR="0" lvl="0" indent="0" algn="l" rtl="0">
              <a:lnSpc>
                <a:spcPct val="100000"/>
              </a:lnSpc>
              <a:spcBef>
                <a:spcPts val="0"/>
              </a:spcBef>
              <a:spcAft>
                <a:spcPts val="0"/>
              </a:spcAft>
              <a:buClr>
                <a:srgbClr val="000000"/>
              </a:buClr>
              <a:buSzPts val="1600"/>
              <a:buFont typeface="Arial"/>
              <a:buNone/>
            </a:pPr>
            <a:r>
              <a:rPr lang="en-GB" sz="1800" b="1" i="0" u="none" strike="noStrike" cap="none">
                <a:solidFill>
                  <a:schemeClr val="dk1"/>
                </a:solidFill>
                <a:latin typeface="Calibri"/>
                <a:ea typeface="Calibri"/>
                <a:cs typeface="Calibri"/>
                <a:sym typeface="Calibri"/>
              </a:rPr>
              <a:t>A) </a:t>
            </a:r>
            <a:r>
              <a:rPr lang="en-GB" sz="1800" i="0" u="none" strike="noStrike" cap="none">
                <a:solidFill>
                  <a:schemeClr val="dk1"/>
                </a:solidFill>
                <a:latin typeface="Calibri"/>
                <a:ea typeface="Calibri"/>
                <a:cs typeface="Calibri"/>
                <a:sym typeface="Calibri"/>
              </a:rPr>
              <a:t>2 Sample T-test of equal variance testing for differences in the FLT of the arms of centromeres of chromosome one, with a p-value of &lt;0.05 suggesting a significant difference in FLT. </a:t>
            </a:r>
            <a:r>
              <a:rPr lang="en-GB" sz="1800" b="1" i="0" u="none" strike="noStrike" cap="none">
                <a:solidFill>
                  <a:schemeClr val="dk1"/>
                </a:solidFill>
                <a:latin typeface="Calibri"/>
                <a:ea typeface="Calibri"/>
                <a:cs typeface="Calibri"/>
                <a:sym typeface="Calibri"/>
              </a:rPr>
              <a:t>B) </a:t>
            </a:r>
            <a:r>
              <a:rPr lang="en-GB" sz="1800" i="0" u="none" strike="noStrike" cap="none">
                <a:solidFill>
                  <a:schemeClr val="dk1"/>
                </a:solidFill>
                <a:latin typeface="Calibri"/>
                <a:ea typeface="Calibri"/>
                <a:cs typeface="Calibri"/>
                <a:sym typeface="Calibri"/>
              </a:rPr>
              <a:t>Two-way ANOVA comparing the FLTs of the centromeric region at different DAPI concentrations (0.04 µM- 400 µM). Where a significance value of &lt;0.05 suggests there is a difference between at least two of the DAPI concentrations. </a:t>
            </a:r>
            <a:r>
              <a:rPr lang="en-GB" sz="1800" b="1" i="0" u="none" strike="noStrike" cap="none">
                <a:solidFill>
                  <a:schemeClr val="dk1"/>
                </a:solidFill>
                <a:latin typeface="Calibri"/>
                <a:ea typeface="Calibri"/>
                <a:cs typeface="Calibri"/>
                <a:sym typeface="Calibri"/>
              </a:rPr>
              <a:t>C) </a:t>
            </a:r>
            <a:r>
              <a:rPr lang="en-GB" sz="1800" i="0" u="none" strike="noStrike" cap="none">
                <a:solidFill>
                  <a:schemeClr val="dk1"/>
                </a:solidFill>
                <a:latin typeface="Calibri"/>
                <a:ea typeface="Calibri"/>
                <a:cs typeface="Calibri"/>
                <a:sym typeface="Calibri"/>
              </a:rPr>
              <a:t>Tukeys HSD Post Hoc test to compare DAPI concentrations centromeric FLT against each other to test for significance between group comparisons. Where a significance value of &lt;0.05 for a group comparison suggests there is a significance difference in the centromeric FLT at those DAPI concentrations. </a:t>
            </a:r>
            <a:endParaRPr sz="1800" i="0" u="none" strike="noStrike" cap="none">
              <a:solidFill>
                <a:schemeClr val="dk1"/>
              </a:solidFill>
              <a:latin typeface="Calibri"/>
              <a:ea typeface="Calibri"/>
              <a:cs typeface="Calibri"/>
              <a:sym typeface="Calibri"/>
            </a:endParaRPr>
          </a:p>
        </p:txBody>
      </p:sp>
      <p:graphicFrame>
        <p:nvGraphicFramePr>
          <p:cNvPr id="193" name="Google Shape;193;g2dc0a8e38cb_2_12"/>
          <p:cNvGraphicFramePr/>
          <p:nvPr/>
        </p:nvGraphicFramePr>
        <p:xfrm>
          <a:off x="3289963" y="1032800"/>
          <a:ext cx="4925175" cy="1129732"/>
        </p:xfrm>
        <a:graphic>
          <a:graphicData uri="http://schemas.openxmlformats.org/drawingml/2006/table">
            <a:tbl>
              <a:tblPr>
                <a:noFill/>
                <a:tableStyleId>{F62BCBF3-D27D-475C-B8E5-775AF3DE4C8E}</a:tableStyleId>
              </a:tblPr>
              <a:tblGrid>
                <a:gridCol w="1258000">
                  <a:extLst>
                    <a:ext uri="{9D8B030D-6E8A-4147-A177-3AD203B41FA5}">
                      <a16:colId xmlns:a16="http://schemas.microsoft.com/office/drawing/2014/main" val="20000"/>
                    </a:ext>
                  </a:extLst>
                </a:gridCol>
                <a:gridCol w="1003125">
                  <a:extLst>
                    <a:ext uri="{9D8B030D-6E8A-4147-A177-3AD203B41FA5}">
                      <a16:colId xmlns:a16="http://schemas.microsoft.com/office/drawing/2014/main" val="20001"/>
                    </a:ext>
                  </a:extLst>
                </a:gridCol>
                <a:gridCol w="567350">
                  <a:extLst>
                    <a:ext uri="{9D8B030D-6E8A-4147-A177-3AD203B41FA5}">
                      <a16:colId xmlns:a16="http://schemas.microsoft.com/office/drawing/2014/main" val="20002"/>
                    </a:ext>
                  </a:extLst>
                </a:gridCol>
                <a:gridCol w="937350">
                  <a:extLst>
                    <a:ext uri="{9D8B030D-6E8A-4147-A177-3AD203B41FA5}">
                      <a16:colId xmlns:a16="http://schemas.microsoft.com/office/drawing/2014/main" val="20003"/>
                    </a:ext>
                  </a:extLst>
                </a:gridCol>
                <a:gridCol w="592000">
                  <a:extLst>
                    <a:ext uri="{9D8B030D-6E8A-4147-A177-3AD203B41FA5}">
                      <a16:colId xmlns:a16="http://schemas.microsoft.com/office/drawing/2014/main" val="20004"/>
                    </a:ext>
                  </a:extLst>
                </a:gridCol>
                <a:gridCol w="567350">
                  <a:extLst>
                    <a:ext uri="{9D8B030D-6E8A-4147-A177-3AD203B41FA5}">
                      <a16:colId xmlns:a16="http://schemas.microsoft.com/office/drawing/2014/main" val="20005"/>
                    </a:ext>
                  </a:extLst>
                </a:gridCol>
              </a:tblGrid>
              <a:tr h="2061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 </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Sum of Squares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df</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Mean Square</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F</a:t>
                      </a:r>
                      <a:endParaRPr sz="11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Sig.</a:t>
                      </a:r>
                      <a:endParaRPr sz="11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061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Between Groups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114.253</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4</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28.563</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1476.381</a:t>
                      </a:r>
                      <a:endParaRPr sz="11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solidFill>
                      <a:srgbClr val="FFFFFF"/>
                    </a:solidFill>
                  </a:tcPr>
                </a:tc>
                <a:extLst>
                  <a:ext uri="{0D108BD9-81ED-4DB2-BD59-A6C34878D82A}">
                    <a16:rowId xmlns:a16="http://schemas.microsoft.com/office/drawing/2014/main" val="10001"/>
                  </a:ext>
                </a:extLst>
              </a:tr>
              <a:tr h="2061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Within Groups</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2.322</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120</a:t>
                      </a:r>
                      <a:endParaRPr sz="1100" u="none" strike="noStrike" cap="none">
                        <a:latin typeface="Calibri"/>
                        <a:ea typeface="Calibri"/>
                        <a:cs typeface="Calibri"/>
                        <a:sym typeface="Calibri"/>
                      </a:endParaRPr>
                    </a:p>
                  </a:txBody>
                  <a:tcPr marL="9525" marR="9525" marT="9525" marB="91425" anchor="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0.019</a:t>
                      </a:r>
                      <a:endParaRPr sz="1100" u="none" strike="noStrike" cap="none">
                        <a:latin typeface="Calibri"/>
                        <a:ea typeface="Calibri"/>
                        <a:cs typeface="Calibri"/>
                        <a:sym typeface="Calibri"/>
                      </a:endParaRPr>
                    </a:p>
                  </a:txBody>
                  <a:tcPr marL="9525" marR="9525" marT="9525" marB="91425" anchor="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solidFill>
                      <a:srgbClr val="FFFFFF"/>
                    </a:solidFill>
                  </a:tcPr>
                </a:tc>
                <a:extLst>
                  <a:ext uri="{0D108BD9-81ED-4DB2-BD59-A6C34878D82A}">
                    <a16:rowId xmlns:a16="http://schemas.microsoft.com/office/drawing/2014/main" val="10002"/>
                  </a:ext>
                </a:extLst>
              </a:tr>
              <a:tr h="206150">
                <a:tc>
                  <a:txBody>
                    <a:bodyPr/>
                    <a:lstStyle/>
                    <a:p>
                      <a:pPr marL="0" marR="0" lvl="0" indent="0" algn="ctr" rtl="0">
                        <a:lnSpc>
                          <a:spcPct val="115000"/>
                        </a:lnSpc>
                        <a:spcBef>
                          <a:spcPts val="0"/>
                        </a:spcBef>
                        <a:spcAft>
                          <a:spcPts val="0"/>
                        </a:spcAft>
                        <a:buClr>
                          <a:srgbClr val="000000"/>
                        </a:buClr>
                        <a:buSzPts val="1100"/>
                        <a:buFont typeface="Arial"/>
                        <a:buNone/>
                      </a:pPr>
                      <a:r>
                        <a:rPr lang="en-GB" sz="1100" b="1" u="none" strike="noStrike" cap="none">
                          <a:latin typeface="Calibri"/>
                          <a:ea typeface="Calibri"/>
                          <a:cs typeface="Calibri"/>
                          <a:sym typeface="Calibri"/>
                        </a:rPr>
                        <a:t>Total</a:t>
                      </a:r>
                      <a:endParaRPr sz="11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116.574</a:t>
                      </a:r>
                      <a:endParaRPr sz="11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124</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Clr>
                          <a:srgbClr val="000000"/>
                        </a:buClr>
                        <a:buSzPts val="1100"/>
                        <a:buFont typeface="Arial"/>
                        <a:buNone/>
                      </a:pPr>
                      <a:r>
                        <a:rPr lang="en-GB" sz="1100" u="none" strike="noStrike" cap="none">
                          <a:latin typeface="Calibri"/>
                          <a:ea typeface="Calibri"/>
                          <a:cs typeface="Calibri"/>
                          <a:sym typeface="Calibri"/>
                        </a:rPr>
                        <a:t> </a:t>
                      </a:r>
                      <a:endParaRPr sz="11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bl>
          </a:graphicData>
        </a:graphic>
      </p:graphicFrame>
      <p:sp>
        <p:nvSpPr>
          <p:cNvPr id="194" name="Google Shape;194;g2dc0a8e38cb_2_12"/>
          <p:cNvSpPr txBox="1"/>
          <p:nvPr/>
        </p:nvSpPr>
        <p:spPr>
          <a:xfrm>
            <a:off x="3200399" y="609850"/>
            <a:ext cx="49638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Two-way ANOVA</a:t>
            </a:r>
            <a:endParaRPr sz="1200" b="0" i="0" u="sng" strike="noStrike" cap="none">
              <a:solidFill>
                <a:schemeClr val="dk1"/>
              </a:solidFill>
              <a:latin typeface="Calibri"/>
              <a:ea typeface="Calibri"/>
              <a:cs typeface="Calibri"/>
              <a:sym typeface="Calibri"/>
            </a:endParaRPr>
          </a:p>
        </p:txBody>
      </p:sp>
      <p:sp>
        <p:nvSpPr>
          <p:cNvPr id="195" name="Google Shape;195;g2dc0a8e38cb_2_12"/>
          <p:cNvSpPr txBox="1"/>
          <p:nvPr/>
        </p:nvSpPr>
        <p:spPr>
          <a:xfrm>
            <a:off x="8528650" y="722950"/>
            <a:ext cx="369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dk1"/>
                </a:solidFill>
                <a:latin typeface="Calibri"/>
                <a:ea typeface="Calibri"/>
                <a:cs typeface="Calibri"/>
                <a:sym typeface="Calibri"/>
              </a:rPr>
              <a:t>C</a:t>
            </a:r>
            <a:endParaRPr sz="1600" b="0" i="0" u="none" strike="noStrike" cap="none">
              <a:solidFill>
                <a:schemeClr val="dk1"/>
              </a:solidFill>
              <a:latin typeface="Calibri"/>
              <a:ea typeface="Calibri"/>
              <a:cs typeface="Calibri"/>
              <a:sym typeface="Calibri"/>
            </a:endParaRPr>
          </a:p>
        </p:txBody>
      </p:sp>
      <p:graphicFrame>
        <p:nvGraphicFramePr>
          <p:cNvPr id="196" name="Google Shape;196;g2dc0a8e38cb_2_12"/>
          <p:cNvGraphicFramePr/>
          <p:nvPr/>
        </p:nvGraphicFramePr>
        <p:xfrm>
          <a:off x="8938575" y="832000"/>
          <a:ext cx="2611450" cy="3742498"/>
        </p:xfrm>
        <a:graphic>
          <a:graphicData uri="http://schemas.openxmlformats.org/drawingml/2006/table">
            <a:tbl>
              <a:tblPr>
                <a:noFill/>
                <a:tableStyleId>{F62BCBF3-D27D-475C-B8E5-775AF3DE4C8E}</a:tableStyleId>
              </a:tblPr>
              <a:tblGrid>
                <a:gridCol w="422225">
                  <a:extLst>
                    <a:ext uri="{9D8B030D-6E8A-4147-A177-3AD203B41FA5}">
                      <a16:colId xmlns:a16="http://schemas.microsoft.com/office/drawing/2014/main" val="20000"/>
                    </a:ext>
                  </a:extLst>
                </a:gridCol>
                <a:gridCol w="406900">
                  <a:extLst>
                    <a:ext uri="{9D8B030D-6E8A-4147-A177-3AD203B41FA5}">
                      <a16:colId xmlns:a16="http://schemas.microsoft.com/office/drawing/2014/main" val="20001"/>
                    </a:ext>
                  </a:extLst>
                </a:gridCol>
                <a:gridCol w="455825">
                  <a:extLst>
                    <a:ext uri="{9D8B030D-6E8A-4147-A177-3AD203B41FA5}">
                      <a16:colId xmlns:a16="http://schemas.microsoft.com/office/drawing/2014/main" val="20002"/>
                    </a:ext>
                  </a:extLst>
                </a:gridCol>
                <a:gridCol w="260025">
                  <a:extLst>
                    <a:ext uri="{9D8B030D-6E8A-4147-A177-3AD203B41FA5}">
                      <a16:colId xmlns:a16="http://schemas.microsoft.com/office/drawing/2014/main" val="20003"/>
                    </a:ext>
                  </a:extLst>
                </a:gridCol>
                <a:gridCol w="219050">
                  <a:extLst>
                    <a:ext uri="{9D8B030D-6E8A-4147-A177-3AD203B41FA5}">
                      <a16:colId xmlns:a16="http://schemas.microsoft.com/office/drawing/2014/main" val="20004"/>
                    </a:ext>
                  </a:extLst>
                </a:gridCol>
                <a:gridCol w="529250">
                  <a:extLst>
                    <a:ext uri="{9D8B030D-6E8A-4147-A177-3AD203B41FA5}">
                      <a16:colId xmlns:a16="http://schemas.microsoft.com/office/drawing/2014/main" val="20005"/>
                    </a:ext>
                  </a:extLst>
                </a:gridCol>
                <a:gridCol w="318175">
                  <a:extLst>
                    <a:ext uri="{9D8B030D-6E8A-4147-A177-3AD203B41FA5}">
                      <a16:colId xmlns:a16="http://schemas.microsoft.com/office/drawing/2014/main" val="20006"/>
                    </a:ext>
                  </a:extLst>
                </a:gridCol>
              </a:tblGrid>
              <a:tr h="14525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(I) DAPI conc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(J) DAPI conc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Mean Difference (I-J)</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Std. Error</a:t>
                      </a:r>
                      <a:endParaRPr sz="400" b="1"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Sig.</a:t>
                      </a:r>
                      <a:endParaRPr sz="4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95% Confidence Interval</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 </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Lower Bound</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Upper Bound</a:t>
                      </a:r>
                      <a:endParaRPr sz="400" b="1"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0.04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-0.004</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-0.113</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0.105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2"/>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-0.04</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0.847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-0.149</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0.069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3"/>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1.40320*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1.2942</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1.5122</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4"/>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2.29600*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2.187</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2.405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0.4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0.004</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-0.105</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0.113</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6"/>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-0.036</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0.891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-0.145</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0.073</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7"/>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1.40720*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1.2982</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1.5162</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08"/>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2.30000*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2.191</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2.409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4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0.04</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0.847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-0.069</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0.149</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10"/>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0.036</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0.891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-0.073</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0.145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1"/>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1.44320*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1.3342</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1.5522</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2"/>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2.33600*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2.227</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2.445</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40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-1.40320*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-1.5122</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-1.2942</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14"/>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-1.40720*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-1.5162</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-1.2982</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5"/>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-1.44320*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-1.5522</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-1.3342</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6"/>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.89280*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0.7838</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1.0018</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7"/>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400 uM</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-2.29600*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-2.405</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-2.187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18"/>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-2.30000*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-2.409</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-2.191</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19"/>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-2.33600*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-2.445</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-2.227</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tcPr>
                </a:tc>
                <a:extLst>
                  <a:ext uri="{0D108BD9-81ED-4DB2-BD59-A6C34878D82A}">
                    <a16:rowId xmlns:a16="http://schemas.microsoft.com/office/drawing/2014/main" val="10020"/>
                  </a:ext>
                </a:extLst>
              </a:tr>
              <a:tr h="0">
                <a:tc>
                  <a:txBody>
                    <a:bodyPr/>
                    <a:lstStyle/>
                    <a:p>
                      <a:pPr marL="0" marR="0" lvl="0" indent="0" algn="ctr" rtl="0">
                        <a:lnSpc>
                          <a:spcPct val="115000"/>
                        </a:lnSpc>
                        <a:spcBef>
                          <a:spcPts val="0"/>
                        </a:spcBef>
                        <a:spcAft>
                          <a:spcPts val="0"/>
                        </a:spcAft>
                        <a:buClr>
                          <a:srgbClr val="000000"/>
                        </a:buClr>
                        <a:buSzPts val="400"/>
                        <a:buFont typeface="Arial"/>
                        <a:buNone/>
                      </a:pPr>
                      <a:r>
                        <a:rPr lang="en-GB" sz="400" b="1" u="none" strike="noStrike" cap="none">
                          <a:latin typeface="Calibri"/>
                          <a:ea typeface="Calibri"/>
                          <a:cs typeface="Calibri"/>
                          <a:sym typeface="Calibri"/>
                        </a:rPr>
                        <a:t> </a:t>
                      </a:r>
                      <a:endParaRPr sz="400" b="1"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40 uM</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-.89280*</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0.03934</a:t>
                      </a:r>
                      <a:endParaRPr sz="400" u="none" strike="noStrike" cap="none">
                        <a:latin typeface="Calibri"/>
                        <a:ea typeface="Calibri"/>
                        <a:cs typeface="Calibri"/>
                        <a:sym typeface="Calibri"/>
                      </a:endParaRPr>
                    </a:p>
                  </a:txBody>
                  <a:tcPr marL="9525" marR="9525" marT="9525" marB="91425" anchor="b">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-1.0018</a:t>
                      </a:r>
                      <a:endParaRPr sz="400" u="none" strike="noStrike" cap="none">
                        <a:latin typeface="Calibri"/>
                        <a:ea typeface="Calibri"/>
                        <a:cs typeface="Calibri"/>
                        <a:sym typeface="Calibri"/>
                      </a:endParaRPr>
                    </a:p>
                  </a:txBody>
                  <a:tcPr marL="9525" marR="9525" marT="9525" marB="91425" anchor="b">
                    <a:lnL w="12700" cap="flat" cmpd="sng">
                      <a:solidFill>
                        <a:srgbClr val="000000"/>
                      </a:solidFill>
                      <a:prstDash val="solid"/>
                      <a:round/>
                      <a:headEnd type="none" w="sm" len="sm"/>
                      <a:tailEnd type="none" w="sm" len="sm"/>
                    </a:lnL>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400"/>
                        <a:buFont typeface="Arial"/>
                        <a:buNone/>
                      </a:pPr>
                      <a:r>
                        <a:rPr lang="en-GB" sz="400" u="none" strike="noStrike" cap="none">
                          <a:latin typeface="Calibri"/>
                          <a:ea typeface="Calibri"/>
                          <a:cs typeface="Calibri"/>
                          <a:sym typeface="Calibri"/>
                        </a:rPr>
                        <a:t>-0.7838</a:t>
                      </a:r>
                      <a:endParaRPr sz="400" u="none" strike="noStrike" cap="none">
                        <a:latin typeface="Calibri"/>
                        <a:ea typeface="Calibri"/>
                        <a:cs typeface="Calibri"/>
                        <a:sym typeface="Calibri"/>
                      </a:endParaRPr>
                    </a:p>
                  </a:txBody>
                  <a:tcPr marL="9525" marR="9525" marT="9525" marB="91425" anchor="b">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21"/>
                  </a:ext>
                </a:extLst>
              </a:tr>
            </a:tbl>
          </a:graphicData>
        </a:graphic>
      </p:graphicFrame>
      <p:sp>
        <p:nvSpPr>
          <p:cNvPr id="197" name="Google Shape;197;g2dc0a8e38cb_2_12"/>
          <p:cNvSpPr txBox="1"/>
          <p:nvPr/>
        </p:nvSpPr>
        <p:spPr>
          <a:xfrm>
            <a:off x="8938575" y="458800"/>
            <a:ext cx="2611500" cy="37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dk1"/>
                </a:solidFill>
                <a:latin typeface="Calibri"/>
                <a:ea typeface="Calibri"/>
                <a:cs typeface="Calibri"/>
                <a:sym typeface="Calibri"/>
              </a:rPr>
              <a:t>Tukey HSD post-Hoc testing </a:t>
            </a:r>
            <a:endParaRPr sz="1200" b="0" i="0" u="sng" strike="noStrike" cap="non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2861</Words>
  <Application>Microsoft Office PowerPoint</Application>
  <PresentationFormat>Widescreen</PresentationFormat>
  <Paragraphs>657</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Yusuf, Mohammed (RFI,RAL,DIA)</dc:creator>
  <cp:lastModifiedBy>Botchway, Stanley (STFC,RAL,CLF)</cp:lastModifiedBy>
  <cp:revision>3</cp:revision>
  <dcterms:created xsi:type="dcterms:W3CDTF">2024-04-15T13:44:02Z</dcterms:created>
  <dcterms:modified xsi:type="dcterms:W3CDTF">2026-01-15T13:15:30Z</dcterms:modified>
</cp:coreProperties>
</file>